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85" r:id="rId2"/>
    <p:sldId id="284" r:id="rId3"/>
    <p:sldId id="287" r:id="rId4"/>
    <p:sldId id="286" r:id="rId5"/>
    <p:sldId id="296" r:id="rId6"/>
    <p:sldId id="302" r:id="rId7"/>
    <p:sldId id="304" r:id="rId8"/>
    <p:sldId id="303" r:id="rId9"/>
    <p:sldId id="305" r:id="rId10"/>
    <p:sldId id="293" r:id="rId11"/>
    <p:sldId id="297" r:id="rId12"/>
    <p:sldId id="298" r:id="rId13"/>
    <p:sldId id="299" r:id="rId14"/>
    <p:sldId id="300" r:id="rId15"/>
    <p:sldId id="301" r:id="rId16"/>
    <p:sldId id="257" r:id="rId17"/>
    <p:sldId id="266" r:id="rId18"/>
    <p:sldId id="306" r:id="rId19"/>
    <p:sldId id="262" r:id="rId20"/>
    <p:sldId id="267" r:id="rId21"/>
    <p:sldId id="268" r:id="rId22"/>
    <p:sldId id="308" r:id="rId23"/>
    <p:sldId id="309" r:id="rId24"/>
    <p:sldId id="269" r:id="rId25"/>
    <p:sldId id="295" r:id="rId26"/>
    <p:sldId id="28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abalesh Bhadravathi" initials="MB" lastIdx="1" clrIdx="0">
    <p:extLst>
      <p:ext uri="{19B8F6BF-5375-455C-9EA6-DF929625EA0E}">
        <p15:presenceInfo xmlns:p15="http://schemas.microsoft.com/office/powerpoint/2012/main" userId="7ef0a7ae22883a2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E9FF"/>
    <a:srgbClr val="71DAFF"/>
    <a:srgbClr val="004B7D"/>
    <a:srgbClr val="008EC0"/>
    <a:srgbClr val="43CEFF"/>
    <a:srgbClr val="57D3FF"/>
    <a:srgbClr val="0097CC"/>
    <a:srgbClr val="F0F0F0"/>
    <a:srgbClr val="00A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796FF3-46CC-47C3-87EA-D2223F3E27FF}" type="datetimeFigureOut">
              <a:rPr lang="en-IN" smtClean="0"/>
              <a:t>26-01-2026</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427E2-AF17-4294-AE85-9E23C339E903}" type="slidenum">
              <a:rPr lang="en-IN" smtClean="0"/>
              <a:t>‹#›</a:t>
            </a:fld>
            <a:endParaRPr lang="en-IN" dirty="0"/>
          </a:p>
        </p:txBody>
      </p:sp>
    </p:spTree>
    <p:extLst>
      <p:ext uri="{BB962C8B-B14F-4D97-AF65-F5344CB8AC3E}">
        <p14:creationId xmlns:p14="http://schemas.microsoft.com/office/powerpoint/2010/main" val="3949643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https://unsplash.com/</a:t>
            </a:r>
          </a:p>
        </p:txBody>
      </p:sp>
      <p:sp>
        <p:nvSpPr>
          <p:cNvPr id="4" name="Slide Number Placeholder 3"/>
          <p:cNvSpPr>
            <a:spLocks noGrp="1"/>
          </p:cNvSpPr>
          <p:nvPr>
            <p:ph type="sldNum" sz="quarter" idx="5"/>
          </p:nvPr>
        </p:nvSpPr>
        <p:spPr/>
        <p:txBody>
          <a:bodyPr/>
          <a:lstStyle/>
          <a:p>
            <a:fld id="{3D97BF8F-C65D-4008-89A1-8791DA968920}" type="slidenum">
              <a:rPr lang="en-US" smtClean="0"/>
              <a:t>26</a:t>
            </a:fld>
            <a:endParaRPr lang="en-US" dirty="0"/>
          </a:p>
        </p:txBody>
      </p:sp>
    </p:spTree>
    <p:extLst>
      <p:ext uri="{BB962C8B-B14F-4D97-AF65-F5344CB8AC3E}">
        <p14:creationId xmlns:p14="http://schemas.microsoft.com/office/powerpoint/2010/main" val="3861135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3329155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797004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758832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224320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2497079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998785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2140751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909272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140924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4161035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0533327-AB28-4B26-908B-A0BBF4FCA732}" type="datetimeFigureOut">
              <a:rPr lang="en-IN" smtClean="0"/>
              <a:t>26-01-2026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27404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able of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489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Rectangle 2"/>
          <p:cNvSpPr>
            <a:spLocks/>
          </p:cNvSpPr>
          <p:nvPr userDrawn="1"/>
        </p:nvSpPr>
        <p:spPr bwMode="auto">
          <a:xfrm>
            <a:off x="1679509" y="270040"/>
            <a:ext cx="10134600" cy="37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a:r>
              <a:rPr lang="en-US" sz="1333" b="1" baseline="30000" dirty="0"/>
              <a:t>Company Profile | Ph: 1 (345) 325 5469 / 546 0916 |</a:t>
            </a:r>
            <a:r>
              <a:rPr lang="en-US" sz="1333" b="1" dirty="0"/>
              <a:t> </a:t>
            </a:r>
            <a:r>
              <a:rPr lang="en-US" sz="1333" b="1" baseline="30000" dirty="0"/>
              <a:t>@ 2020 </a:t>
            </a:r>
            <a:r>
              <a:rPr lang="en-US" sz="1333" b="1" baseline="30000" dirty="0" err="1"/>
              <a:t>Sanmol</a:t>
            </a:r>
            <a:r>
              <a:rPr lang="en-US" sz="1333" b="1" baseline="30000" dirty="0"/>
              <a:t> Software</a:t>
            </a:r>
          </a:p>
        </p:txBody>
      </p:sp>
    </p:spTree>
    <p:extLst>
      <p:ext uri="{BB962C8B-B14F-4D97-AF65-F5344CB8AC3E}">
        <p14:creationId xmlns:p14="http://schemas.microsoft.com/office/powerpoint/2010/main" val="21153754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9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076FE-5B16-156A-49D2-0B809790C650}"/>
              </a:ext>
            </a:extLst>
          </p:cNvPr>
          <p:cNvSpPr>
            <a:spLocks noGrp="1"/>
          </p:cNvSpPr>
          <p:nvPr>
            <p:ph type="title"/>
          </p:nvPr>
        </p:nvSpPr>
        <p:spPr/>
        <p:txBody>
          <a:bodyPr/>
          <a:lstStyle/>
          <a:p>
            <a:r>
              <a:rPr lang="en-US"/>
              <a:t>Click to edit Master title style</a:t>
            </a:r>
            <a:endParaRPr lang="x-none"/>
          </a:p>
        </p:txBody>
      </p:sp>
      <p:sp>
        <p:nvSpPr>
          <p:cNvPr id="4" name="Date Placeholder 3">
            <a:extLst>
              <a:ext uri="{FF2B5EF4-FFF2-40B4-BE49-F238E27FC236}">
                <a16:creationId xmlns:a16="http://schemas.microsoft.com/office/drawing/2014/main" id="{C8A3CF2F-816F-14F4-53C7-5AA7DC865504}"/>
              </a:ext>
            </a:extLst>
          </p:cNvPr>
          <p:cNvSpPr>
            <a:spLocks noGrp="1"/>
          </p:cNvSpPr>
          <p:nvPr>
            <p:ph type="dt" sz="half" idx="10"/>
          </p:nvPr>
        </p:nvSpPr>
        <p:spPr/>
        <p:txBody>
          <a:bodyPr/>
          <a:lstStyle/>
          <a:p>
            <a:fld id="{521101D0-E6AE-A043-82FD-A72A3222752D}" type="datetimeFigureOut">
              <a:rPr lang="x-none" smtClean="0"/>
              <a:t>1/26/2026</a:t>
            </a:fld>
            <a:endParaRPr lang="x-none"/>
          </a:p>
        </p:txBody>
      </p:sp>
      <p:sp>
        <p:nvSpPr>
          <p:cNvPr id="5" name="Footer Placeholder 4">
            <a:extLst>
              <a:ext uri="{FF2B5EF4-FFF2-40B4-BE49-F238E27FC236}">
                <a16:creationId xmlns:a16="http://schemas.microsoft.com/office/drawing/2014/main" id="{E3A4206E-4FB5-CFBC-EA99-A707F5C6913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8661799B-0D22-F951-2483-213162AC6052}"/>
              </a:ext>
            </a:extLst>
          </p:cNvPr>
          <p:cNvSpPr>
            <a:spLocks noGrp="1"/>
          </p:cNvSpPr>
          <p:nvPr>
            <p:ph type="sldNum" sz="quarter" idx="12"/>
          </p:nvPr>
        </p:nvSpPr>
        <p:spPr/>
        <p:txBody>
          <a:bodyPr/>
          <a:lstStyle/>
          <a:p>
            <a:fld id="{1B817C60-234C-C045-B4E7-EAE673C562DE}" type="slidenum">
              <a:rPr lang="x-none" smtClean="0"/>
              <a:t>‹#›</a:t>
            </a:fld>
            <a:endParaRPr lang="x-none"/>
          </a:p>
        </p:txBody>
      </p:sp>
    </p:spTree>
    <p:extLst>
      <p:ext uri="{BB962C8B-B14F-4D97-AF65-F5344CB8AC3E}">
        <p14:creationId xmlns:p14="http://schemas.microsoft.com/office/powerpoint/2010/main" val="2060795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33327-AB28-4B26-908B-A0BBF4FCA732}" type="datetimeFigureOut">
              <a:rPr lang="en-IN" smtClean="0"/>
              <a:t>26-01-2026</a:t>
            </a:fld>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9AA6DC-06FC-4430-AA24-0FD195E0A5FC}" type="slidenum">
              <a:rPr lang="en-IN" smtClean="0"/>
              <a:t>‹#›</a:t>
            </a:fld>
            <a:endParaRPr lang="en-IN" dirty="0"/>
          </a:p>
        </p:txBody>
      </p:sp>
    </p:spTree>
    <p:extLst>
      <p:ext uri="{BB962C8B-B14F-4D97-AF65-F5344CB8AC3E}">
        <p14:creationId xmlns:p14="http://schemas.microsoft.com/office/powerpoint/2010/main" val="2883437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 id="2147483666" r:id="rId13"/>
    <p:sldLayoutId id="2147483667" r:id="rId14"/>
    <p:sldLayoutId id="2147483668"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4.xml"/><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8" Type="http://schemas.openxmlformats.org/officeDocument/2006/relationships/image" Target="../media/image19.emf"/><Relationship Id="rId13" Type="http://schemas.openxmlformats.org/officeDocument/2006/relationships/image" Target="../media/image24.emf"/><Relationship Id="rId18" Type="http://schemas.openxmlformats.org/officeDocument/2006/relationships/image" Target="../media/image29.emf"/><Relationship Id="rId3" Type="http://schemas.openxmlformats.org/officeDocument/2006/relationships/image" Target="../media/image14.emf"/><Relationship Id="rId7" Type="http://schemas.openxmlformats.org/officeDocument/2006/relationships/image" Target="../media/image18.emf"/><Relationship Id="rId12" Type="http://schemas.openxmlformats.org/officeDocument/2006/relationships/image" Target="../media/image23.emf"/><Relationship Id="rId17" Type="http://schemas.openxmlformats.org/officeDocument/2006/relationships/image" Target="../media/image28.emf"/><Relationship Id="rId2" Type="http://schemas.openxmlformats.org/officeDocument/2006/relationships/image" Target="../media/image13.emf"/><Relationship Id="rId16" Type="http://schemas.openxmlformats.org/officeDocument/2006/relationships/image" Target="../media/image27.emf"/><Relationship Id="rId1" Type="http://schemas.openxmlformats.org/officeDocument/2006/relationships/slideLayout" Target="../slideLayouts/slideLayout2.xml"/><Relationship Id="rId6" Type="http://schemas.openxmlformats.org/officeDocument/2006/relationships/image" Target="../media/image17.emf"/><Relationship Id="rId11" Type="http://schemas.openxmlformats.org/officeDocument/2006/relationships/image" Target="../media/image22.emf"/><Relationship Id="rId5" Type="http://schemas.openxmlformats.org/officeDocument/2006/relationships/image" Target="../media/image16.emf"/><Relationship Id="rId15" Type="http://schemas.openxmlformats.org/officeDocument/2006/relationships/image" Target="../media/image26.emf"/><Relationship Id="rId10" Type="http://schemas.openxmlformats.org/officeDocument/2006/relationships/image" Target="../media/image21.emf"/><Relationship Id="rId19" Type="http://schemas.openxmlformats.org/officeDocument/2006/relationships/image" Target="../media/image30.emf"/><Relationship Id="rId4" Type="http://schemas.openxmlformats.org/officeDocument/2006/relationships/image" Target="../media/image15.emf"/><Relationship Id="rId9" Type="http://schemas.openxmlformats.org/officeDocument/2006/relationships/image" Target="../media/image20.emf"/><Relationship Id="rId14" Type="http://schemas.openxmlformats.org/officeDocument/2006/relationships/image" Target="../media/image25.emf"/></Relationships>
</file>

<file path=ppt/slides/_rels/slide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44.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8" Type="http://schemas.openxmlformats.org/officeDocument/2006/relationships/image" Target="../media/image53.emf"/><Relationship Id="rId13" Type="http://schemas.openxmlformats.org/officeDocument/2006/relationships/image" Target="../media/image58.emf"/><Relationship Id="rId3" Type="http://schemas.microsoft.com/office/2007/relationships/hdphoto" Target="../media/hdphoto3.wdp"/><Relationship Id="rId7" Type="http://schemas.openxmlformats.org/officeDocument/2006/relationships/image" Target="../media/image52.emf"/><Relationship Id="rId12" Type="http://schemas.openxmlformats.org/officeDocument/2006/relationships/image" Target="../media/image57.emf"/><Relationship Id="rId2" Type="http://schemas.openxmlformats.org/officeDocument/2006/relationships/image" Target="../media/image48.png"/><Relationship Id="rId1" Type="http://schemas.openxmlformats.org/officeDocument/2006/relationships/slideLayout" Target="../slideLayouts/slideLayout15.xml"/><Relationship Id="rId6" Type="http://schemas.openxmlformats.org/officeDocument/2006/relationships/image" Target="../media/image51.emf"/><Relationship Id="rId11" Type="http://schemas.openxmlformats.org/officeDocument/2006/relationships/image" Target="../media/image56.emf"/><Relationship Id="rId5" Type="http://schemas.openxmlformats.org/officeDocument/2006/relationships/image" Target="../media/image50.emf"/><Relationship Id="rId10" Type="http://schemas.openxmlformats.org/officeDocument/2006/relationships/image" Target="../media/image55.emf"/><Relationship Id="rId4" Type="http://schemas.openxmlformats.org/officeDocument/2006/relationships/image" Target="../media/image49.emf"/><Relationship Id="rId9" Type="http://schemas.openxmlformats.org/officeDocument/2006/relationships/image" Target="../media/image54.emf"/></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2.e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1.emf"/><Relationship Id="rId5" Type="http://schemas.openxmlformats.org/officeDocument/2006/relationships/image" Target="../media/image60.emf"/><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0" y="0"/>
            <a:ext cx="12192000" cy="6858001"/>
            <a:chOff x="1" y="-1"/>
            <a:chExt cx="12191998" cy="6857995"/>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 y="1673"/>
              <a:ext cx="12191998" cy="6854647"/>
            </a:xfrm>
            <a:prstGeom prst="rect">
              <a:avLst/>
            </a:prstGeom>
          </p:spPr>
        </p:pic>
        <p:sp>
          <p:nvSpPr>
            <p:cNvPr id="3" name="Rectangle 2"/>
            <p:cNvSpPr/>
            <p:nvPr/>
          </p:nvSpPr>
          <p:spPr>
            <a:xfrm>
              <a:off x="1" y="-1"/>
              <a:ext cx="12191997" cy="685799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Title 1"/>
            <p:cNvSpPr txBox="1">
              <a:spLocks/>
            </p:cNvSpPr>
            <p:nvPr/>
          </p:nvSpPr>
          <p:spPr>
            <a:xfrm>
              <a:off x="839789" y="731961"/>
              <a:ext cx="7237411" cy="2209797"/>
            </a:xfrm>
            <a:prstGeom prst="rect">
              <a:avLst/>
            </a:prstGeom>
          </p:spPr>
          <p:txBody>
            <a:bodyPr lIns="0" tIns="0" rIns="0" bIns="0" anchor="b">
              <a:normAutofit/>
            </a:bodyPr>
            <a:lstStyle>
              <a:lvl1pPr algn="l" rtl="0" fontAlgn="base">
                <a:spcBef>
                  <a:spcPct val="0"/>
                </a:spcBef>
                <a:spcAft>
                  <a:spcPct val="0"/>
                </a:spcAft>
                <a:defRPr sz="4800">
                  <a:solidFill>
                    <a:srgbClr val="0C344C"/>
                  </a:solidFill>
                  <a:latin typeface="+mj-lt"/>
                  <a:ea typeface="+mj-ea"/>
                  <a:cs typeface="+mj-cs"/>
                  <a:sym typeface="Gill Sans" charset="0"/>
                </a:defRPr>
              </a:lvl1pPr>
              <a:lvl2pPr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171446"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891"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37"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783"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a:lstStyle>
            <a:p>
              <a:r>
                <a:rPr lang="en-US" sz="6400" b="1" kern="0" dirty="0">
                  <a:solidFill>
                    <a:srgbClr val="004B7D"/>
                  </a:solidFill>
                  <a:latin typeface="Montserrat" panose="00000500000000000000" pitchFamily="2" charset="0"/>
                </a:rPr>
                <a:t>PROFILE</a:t>
              </a:r>
            </a:p>
          </p:txBody>
        </p:sp>
        <p:sp>
          <p:nvSpPr>
            <p:cNvPr id="6" name="Freeform 13"/>
            <p:cNvSpPr>
              <a:spLocks/>
            </p:cNvSpPr>
            <p:nvPr/>
          </p:nvSpPr>
          <p:spPr bwMode="auto">
            <a:xfrm flipH="1">
              <a:off x="8620125" y="-1"/>
              <a:ext cx="3571874" cy="3567109"/>
            </a:xfrm>
            <a:custGeom>
              <a:avLst/>
              <a:gdLst>
                <a:gd name="T0" fmla="*/ 0 w 2250"/>
                <a:gd name="T1" fmla="*/ 0 h 2247"/>
                <a:gd name="T2" fmla="*/ 2250 w 2250"/>
                <a:gd name="T3" fmla="*/ 0 h 2247"/>
                <a:gd name="T4" fmla="*/ 0 w 2250"/>
                <a:gd name="T5" fmla="*/ 2247 h 2247"/>
                <a:gd name="T6" fmla="*/ 0 w 2250"/>
                <a:gd name="T7" fmla="*/ 0 h 2247"/>
              </a:gdLst>
              <a:ahLst/>
              <a:cxnLst>
                <a:cxn ang="0">
                  <a:pos x="T0" y="T1"/>
                </a:cxn>
                <a:cxn ang="0">
                  <a:pos x="T2" y="T3"/>
                </a:cxn>
                <a:cxn ang="0">
                  <a:pos x="T4" y="T5"/>
                </a:cxn>
                <a:cxn ang="0">
                  <a:pos x="T6" y="T7"/>
                </a:cxn>
              </a:cxnLst>
              <a:rect l="0" t="0" r="r" b="b"/>
              <a:pathLst>
                <a:path w="2250" h="2247">
                  <a:moveTo>
                    <a:pt x="0" y="0"/>
                  </a:moveTo>
                  <a:lnTo>
                    <a:pt x="2250" y="0"/>
                  </a:lnTo>
                  <a:lnTo>
                    <a:pt x="0" y="2247"/>
                  </a:lnTo>
                  <a:lnTo>
                    <a:pt x="0" y="0"/>
                  </a:lnTo>
                  <a:close/>
                </a:path>
              </a:pathLst>
            </a:custGeom>
            <a:gradFill>
              <a:gsLst>
                <a:gs pos="0">
                  <a:srgbClr val="BFBEBE"/>
                </a:gs>
                <a:gs pos="100000">
                  <a:schemeClr val="bg1">
                    <a:lumMod val="95000"/>
                  </a:schemeClr>
                </a:gs>
              </a:gsLst>
              <a:lin ang="0" scaled="1"/>
            </a:gra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7" name="Freeform 7"/>
            <p:cNvSpPr>
              <a:spLocks/>
            </p:cNvSpPr>
            <p:nvPr/>
          </p:nvSpPr>
          <p:spPr bwMode="auto">
            <a:xfrm flipH="1">
              <a:off x="7964488" y="273051"/>
              <a:ext cx="4227511" cy="4213221"/>
            </a:xfrm>
            <a:custGeom>
              <a:avLst/>
              <a:gdLst>
                <a:gd name="T0" fmla="*/ 0 w 3264"/>
                <a:gd name="T1" fmla="*/ 2218 h 3253"/>
                <a:gd name="T2" fmla="*/ 2220 w 3264"/>
                <a:gd name="T3" fmla="*/ 0 h 3253"/>
                <a:gd name="T4" fmla="*/ 3264 w 3264"/>
                <a:gd name="T5" fmla="*/ 0 h 3253"/>
                <a:gd name="T6" fmla="*/ 5 w 3264"/>
                <a:gd name="T7" fmla="*/ 3253 h 3253"/>
                <a:gd name="T8" fmla="*/ 0 w 3264"/>
                <a:gd name="T9" fmla="*/ 2218 h 3253"/>
              </a:gdLst>
              <a:ahLst/>
              <a:cxnLst>
                <a:cxn ang="0">
                  <a:pos x="T0" y="T1"/>
                </a:cxn>
                <a:cxn ang="0">
                  <a:pos x="T2" y="T3"/>
                </a:cxn>
                <a:cxn ang="0">
                  <a:pos x="T4" y="T5"/>
                </a:cxn>
                <a:cxn ang="0">
                  <a:pos x="T6" y="T7"/>
                </a:cxn>
                <a:cxn ang="0">
                  <a:pos x="T8" y="T9"/>
                </a:cxn>
              </a:cxnLst>
              <a:rect l="0" t="0" r="r" b="b"/>
              <a:pathLst>
                <a:path w="3264" h="3253">
                  <a:moveTo>
                    <a:pt x="0" y="2218"/>
                  </a:moveTo>
                  <a:lnTo>
                    <a:pt x="2220" y="0"/>
                  </a:lnTo>
                  <a:lnTo>
                    <a:pt x="3264" y="0"/>
                  </a:lnTo>
                  <a:lnTo>
                    <a:pt x="5" y="3253"/>
                  </a:lnTo>
                  <a:lnTo>
                    <a:pt x="0" y="2218"/>
                  </a:lnTo>
                  <a:close/>
                </a:path>
              </a:pathLst>
            </a:custGeom>
            <a:solidFill>
              <a:srgbClr val="004B7D"/>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8" name="Freeform 8"/>
            <p:cNvSpPr>
              <a:spLocks/>
            </p:cNvSpPr>
            <p:nvPr/>
          </p:nvSpPr>
          <p:spPr bwMode="auto">
            <a:xfrm flipH="1">
              <a:off x="11422062" y="1474787"/>
              <a:ext cx="769937" cy="1249362"/>
            </a:xfrm>
            <a:custGeom>
              <a:avLst/>
              <a:gdLst>
                <a:gd name="T0" fmla="*/ 0 w 485"/>
                <a:gd name="T1" fmla="*/ 484 h 787"/>
                <a:gd name="T2" fmla="*/ 485 w 485"/>
                <a:gd name="T3" fmla="*/ 0 h 787"/>
                <a:gd name="T4" fmla="*/ 485 w 485"/>
                <a:gd name="T5" fmla="*/ 304 h 787"/>
                <a:gd name="T6" fmla="*/ 2 w 485"/>
                <a:gd name="T7" fmla="*/ 787 h 787"/>
                <a:gd name="T8" fmla="*/ 0 w 485"/>
                <a:gd name="T9" fmla="*/ 484 h 787"/>
              </a:gdLst>
              <a:ahLst/>
              <a:cxnLst>
                <a:cxn ang="0">
                  <a:pos x="T0" y="T1"/>
                </a:cxn>
                <a:cxn ang="0">
                  <a:pos x="T2" y="T3"/>
                </a:cxn>
                <a:cxn ang="0">
                  <a:pos x="T4" y="T5"/>
                </a:cxn>
                <a:cxn ang="0">
                  <a:pos x="T6" y="T7"/>
                </a:cxn>
                <a:cxn ang="0">
                  <a:pos x="T8" y="T9"/>
                </a:cxn>
              </a:cxnLst>
              <a:rect l="0" t="0" r="r" b="b"/>
              <a:pathLst>
                <a:path w="485" h="787">
                  <a:moveTo>
                    <a:pt x="0" y="484"/>
                  </a:moveTo>
                  <a:lnTo>
                    <a:pt x="485" y="0"/>
                  </a:lnTo>
                  <a:lnTo>
                    <a:pt x="485" y="304"/>
                  </a:lnTo>
                  <a:lnTo>
                    <a:pt x="2" y="787"/>
                  </a:lnTo>
                  <a:lnTo>
                    <a:pt x="0" y="484"/>
                  </a:lnTo>
                  <a:close/>
                </a:path>
              </a:pathLst>
            </a:custGeom>
            <a:solidFill>
              <a:srgbClr val="0097CC"/>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9" name="Freeform 6"/>
            <p:cNvSpPr>
              <a:spLocks/>
            </p:cNvSpPr>
            <p:nvPr/>
          </p:nvSpPr>
          <p:spPr bwMode="auto">
            <a:xfrm flipH="1">
              <a:off x="7288212" y="-1"/>
              <a:ext cx="3290747" cy="2581272"/>
            </a:xfrm>
            <a:custGeom>
              <a:avLst/>
              <a:gdLst>
                <a:gd name="T0" fmla="*/ 0 w 1744"/>
                <a:gd name="T1" fmla="*/ 1368 h 1368"/>
                <a:gd name="T2" fmla="*/ 1369 w 1744"/>
                <a:gd name="T3" fmla="*/ 0 h 1368"/>
                <a:gd name="T4" fmla="*/ 1744 w 1744"/>
                <a:gd name="T5" fmla="*/ 0 h 1368"/>
                <a:gd name="T6" fmla="*/ 375 w 1744"/>
                <a:gd name="T7" fmla="*/ 1368 h 1368"/>
                <a:gd name="T8" fmla="*/ 0 w 1744"/>
                <a:gd name="T9" fmla="*/ 1368 h 1368"/>
              </a:gdLst>
              <a:ahLst/>
              <a:cxnLst>
                <a:cxn ang="0">
                  <a:pos x="T0" y="T1"/>
                </a:cxn>
                <a:cxn ang="0">
                  <a:pos x="T2" y="T3"/>
                </a:cxn>
                <a:cxn ang="0">
                  <a:pos x="T4" y="T5"/>
                </a:cxn>
                <a:cxn ang="0">
                  <a:pos x="T6" y="T7"/>
                </a:cxn>
                <a:cxn ang="0">
                  <a:pos x="T8" y="T9"/>
                </a:cxn>
              </a:cxnLst>
              <a:rect l="0" t="0" r="r" b="b"/>
              <a:pathLst>
                <a:path w="1744" h="1368">
                  <a:moveTo>
                    <a:pt x="0" y="1368"/>
                  </a:moveTo>
                  <a:lnTo>
                    <a:pt x="1369" y="0"/>
                  </a:lnTo>
                  <a:lnTo>
                    <a:pt x="1744" y="0"/>
                  </a:lnTo>
                  <a:lnTo>
                    <a:pt x="375" y="1368"/>
                  </a:lnTo>
                  <a:lnTo>
                    <a:pt x="0" y="1368"/>
                  </a:lnTo>
                  <a:close/>
                </a:path>
              </a:pathLst>
            </a:custGeom>
            <a:solidFill>
              <a:srgbClr val="0097CC">
                <a:alpha val="80000"/>
              </a:srgbClr>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0" name="Freeform 8"/>
            <p:cNvSpPr>
              <a:spLocks/>
            </p:cNvSpPr>
            <p:nvPr/>
          </p:nvSpPr>
          <p:spPr bwMode="auto">
            <a:xfrm flipH="1">
              <a:off x="11422062" y="4283071"/>
              <a:ext cx="769937" cy="1249362"/>
            </a:xfrm>
            <a:custGeom>
              <a:avLst/>
              <a:gdLst>
                <a:gd name="T0" fmla="*/ 0 w 485"/>
                <a:gd name="T1" fmla="*/ 484 h 787"/>
                <a:gd name="T2" fmla="*/ 485 w 485"/>
                <a:gd name="T3" fmla="*/ 0 h 787"/>
                <a:gd name="T4" fmla="*/ 485 w 485"/>
                <a:gd name="T5" fmla="*/ 304 h 787"/>
                <a:gd name="T6" fmla="*/ 2 w 485"/>
                <a:gd name="T7" fmla="*/ 787 h 787"/>
                <a:gd name="T8" fmla="*/ 0 w 485"/>
                <a:gd name="T9" fmla="*/ 484 h 787"/>
              </a:gdLst>
              <a:ahLst/>
              <a:cxnLst>
                <a:cxn ang="0">
                  <a:pos x="T0" y="T1"/>
                </a:cxn>
                <a:cxn ang="0">
                  <a:pos x="T2" y="T3"/>
                </a:cxn>
                <a:cxn ang="0">
                  <a:pos x="T4" y="T5"/>
                </a:cxn>
                <a:cxn ang="0">
                  <a:pos x="T6" y="T7"/>
                </a:cxn>
                <a:cxn ang="0">
                  <a:pos x="T8" y="T9"/>
                </a:cxn>
              </a:cxnLst>
              <a:rect l="0" t="0" r="r" b="b"/>
              <a:pathLst>
                <a:path w="485" h="787">
                  <a:moveTo>
                    <a:pt x="0" y="484"/>
                  </a:moveTo>
                  <a:lnTo>
                    <a:pt x="485" y="0"/>
                  </a:lnTo>
                  <a:lnTo>
                    <a:pt x="485" y="304"/>
                  </a:lnTo>
                  <a:lnTo>
                    <a:pt x="2" y="787"/>
                  </a:lnTo>
                  <a:lnTo>
                    <a:pt x="0" y="484"/>
                  </a:lnTo>
                  <a:close/>
                </a:path>
              </a:pathLst>
            </a:custGeom>
            <a:solidFill>
              <a:schemeClr val="bg1">
                <a:alpha val="46000"/>
              </a:schemeClr>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1" name="Freeform 5"/>
            <p:cNvSpPr>
              <a:spLocks/>
            </p:cNvSpPr>
            <p:nvPr/>
          </p:nvSpPr>
          <p:spPr bwMode="auto">
            <a:xfrm flipH="1">
              <a:off x="10839450" y="-1"/>
              <a:ext cx="1352549" cy="1350747"/>
            </a:xfrm>
            <a:custGeom>
              <a:avLst/>
              <a:gdLst>
                <a:gd name="T0" fmla="*/ 6 w 2253"/>
                <a:gd name="T1" fmla="*/ 0 h 2250"/>
                <a:gd name="T2" fmla="*/ 2253 w 2253"/>
                <a:gd name="T3" fmla="*/ 0 h 2250"/>
                <a:gd name="T4" fmla="*/ 0 w 2253"/>
                <a:gd name="T5" fmla="*/ 2250 h 2250"/>
                <a:gd name="T6" fmla="*/ 6 w 2253"/>
                <a:gd name="T7" fmla="*/ 0 h 2250"/>
              </a:gdLst>
              <a:ahLst/>
              <a:cxnLst>
                <a:cxn ang="0">
                  <a:pos x="T0" y="T1"/>
                </a:cxn>
                <a:cxn ang="0">
                  <a:pos x="T2" y="T3"/>
                </a:cxn>
                <a:cxn ang="0">
                  <a:pos x="T4" y="T5"/>
                </a:cxn>
                <a:cxn ang="0">
                  <a:pos x="T6" y="T7"/>
                </a:cxn>
              </a:cxnLst>
              <a:rect l="0" t="0" r="r" b="b"/>
              <a:pathLst>
                <a:path w="2253" h="2250">
                  <a:moveTo>
                    <a:pt x="6" y="0"/>
                  </a:moveTo>
                  <a:lnTo>
                    <a:pt x="2253" y="0"/>
                  </a:lnTo>
                  <a:lnTo>
                    <a:pt x="0" y="2250"/>
                  </a:lnTo>
                  <a:lnTo>
                    <a:pt x="6" y="0"/>
                  </a:lnTo>
                  <a:close/>
                </a:path>
              </a:pathLst>
            </a:custGeom>
            <a:gradFill>
              <a:gsLst>
                <a:gs pos="0">
                  <a:srgbClr val="BFBEBE"/>
                </a:gs>
                <a:gs pos="100000">
                  <a:schemeClr val="bg1">
                    <a:lumMod val="95000"/>
                  </a:schemeClr>
                </a:gs>
              </a:gsLst>
              <a:lin ang="0" scaled="1"/>
            </a:gra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2" name="Freeform 17"/>
            <p:cNvSpPr>
              <a:spLocks/>
            </p:cNvSpPr>
            <p:nvPr/>
          </p:nvSpPr>
          <p:spPr bwMode="auto">
            <a:xfrm flipH="1">
              <a:off x="6566932" y="1588"/>
              <a:ext cx="2582386" cy="2579684"/>
            </a:xfrm>
            <a:custGeom>
              <a:avLst/>
              <a:gdLst>
                <a:gd name="T0" fmla="*/ 2568 w 2871"/>
                <a:gd name="T1" fmla="*/ 0 h 2868"/>
                <a:gd name="T2" fmla="*/ 0 w 2871"/>
                <a:gd name="T3" fmla="*/ 2566 h 2868"/>
                <a:gd name="T4" fmla="*/ 0 w 2871"/>
                <a:gd name="T5" fmla="*/ 2868 h 2868"/>
                <a:gd name="T6" fmla="*/ 2871 w 2871"/>
                <a:gd name="T7" fmla="*/ 0 h 2868"/>
                <a:gd name="T8" fmla="*/ 2568 w 2871"/>
                <a:gd name="T9" fmla="*/ 0 h 2868"/>
              </a:gdLst>
              <a:ahLst/>
              <a:cxnLst>
                <a:cxn ang="0">
                  <a:pos x="T0" y="T1"/>
                </a:cxn>
                <a:cxn ang="0">
                  <a:pos x="T2" y="T3"/>
                </a:cxn>
                <a:cxn ang="0">
                  <a:pos x="T4" y="T5"/>
                </a:cxn>
                <a:cxn ang="0">
                  <a:pos x="T6" y="T7"/>
                </a:cxn>
                <a:cxn ang="0">
                  <a:pos x="T8" y="T9"/>
                </a:cxn>
              </a:cxnLst>
              <a:rect l="0" t="0" r="r" b="b"/>
              <a:pathLst>
                <a:path w="2871" h="2868">
                  <a:moveTo>
                    <a:pt x="2568" y="0"/>
                  </a:moveTo>
                  <a:lnTo>
                    <a:pt x="0" y="2566"/>
                  </a:lnTo>
                  <a:lnTo>
                    <a:pt x="0" y="2868"/>
                  </a:lnTo>
                  <a:lnTo>
                    <a:pt x="2871" y="0"/>
                  </a:lnTo>
                  <a:lnTo>
                    <a:pt x="2568" y="0"/>
                  </a:lnTo>
                  <a:close/>
                </a:path>
              </a:pathLst>
            </a:custGeom>
            <a:gradFill>
              <a:gsLst>
                <a:gs pos="0">
                  <a:srgbClr val="BFBEBE"/>
                </a:gs>
                <a:gs pos="100000">
                  <a:schemeClr val="bg1">
                    <a:lumMod val="95000"/>
                  </a:schemeClr>
                </a:gs>
              </a:gsLst>
              <a:lin ang="0" scaled="1"/>
            </a:gra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3" name="Freeform 13"/>
            <p:cNvSpPr>
              <a:spLocks/>
            </p:cNvSpPr>
            <p:nvPr/>
          </p:nvSpPr>
          <p:spPr bwMode="auto">
            <a:xfrm flipV="1">
              <a:off x="1" y="4635808"/>
              <a:ext cx="2225154" cy="2222185"/>
            </a:xfrm>
            <a:custGeom>
              <a:avLst/>
              <a:gdLst>
                <a:gd name="T0" fmla="*/ 0 w 2250"/>
                <a:gd name="T1" fmla="*/ 0 h 2247"/>
                <a:gd name="T2" fmla="*/ 2250 w 2250"/>
                <a:gd name="T3" fmla="*/ 0 h 2247"/>
                <a:gd name="T4" fmla="*/ 0 w 2250"/>
                <a:gd name="T5" fmla="*/ 2247 h 2247"/>
                <a:gd name="T6" fmla="*/ 0 w 2250"/>
                <a:gd name="T7" fmla="*/ 0 h 2247"/>
              </a:gdLst>
              <a:ahLst/>
              <a:cxnLst>
                <a:cxn ang="0">
                  <a:pos x="T0" y="T1"/>
                </a:cxn>
                <a:cxn ang="0">
                  <a:pos x="T2" y="T3"/>
                </a:cxn>
                <a:cxn ang="0">
                  <a:pos x="T4" y="T5"/>
                </a:cxn>
                <a:cxn ang="0">
                  <a:pos x="T6" y="T7"/>
                </a:cxn>
              </a:cxnLst>
              <a:rect l="0" t="0" r="r" b="b"/>
              <a:pathLst>
                <a:path w="2250" h="2247">
                  <a:moveTo>
                    <a:pt x="0" y="0"/>
                  </a:moveTo>
                  <a:lnTo>
                    <a:pt x="2250" y="0"/>
                  </a:lnTo>
                  <a:lnTo>
                    <a:pt x="0" y="2247"/>
                  </a:lnTo>
                  <a:lnTo>
                    <a:pt x="0" y="0"/>
                  </a:lnTo>
                  <a:close/>
                </a:path>
              </a:pathLst>
            </a:custGeom>
            <a:solidFill>
              <a:srgbClr val="004B7D"/>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4" name="Freeform 7"/>
            <p:cNvSpPr>
              <a:spLocks/>
            </p:cNvSpPr>
            <p:nvPr/>
          </p:nvSpPr>
          <p:spPr bwMode="auto">
            <a:xfrm flipV="1">
              <a:off x="1" y="3327629"/>
              <a:ext cx="2633593" cy="2624691"/>
            </a:xfrm>
            <a:custGeom>
              <a:avLst/>
              <a:gdLst>
                <a:gd name="T0" fmla="*/ 0 w 3264"/>
                <a:gd name="T1" fmla="*/ 2218 h 3253"/>
                <a:gd name="T2" fmla="*/ 2220 w 3264"/>
                <a:gd name="T3" fmla="*/ 0 h 3253"/>
                <a:gd name="T4" fmla="*/ 3264 w 3264"/>
                <a:gd name="T5" fmla="*/ 0 h 3253"/>
                <a:gd name="T6" fmla="*/ 5 w 3264"/>
                <a:gd name="T7" fmla="*/ 3253 h 3253"/>
                <a:gd name="T8" fmla="*/ 0 w 3264"/>
                <a:gd name="T9" fmla="*/ 2218 h 3253"/>
              </a:gdLst>
              <a:ahLst/>
              <a:cxnLst>
                <a:cxn ang="0">
                  <a:pos x="T0" y="T1"/>
                </a:cxn>
                <a:cxn ang="0">
                  <a:pos x="T2" y="T3"/>
                </a:cxn>
                <a:cxn ang="0">
                  <a:pos x="T4" y="T5"/>
                </a:cxn>
                <a:cxn ang="0">
                  <a:pos x="T6" y="T7"/>
                </a:cxn>
                <a:cxn ang="0">
                  <a:pos x="T8" y="T9"/>
                </a:cxn>
              </a:cxnLst>
              <a:rect l="0" t="0" r="r" b="b"/>
              <a:pathLst>
                <a:path w="3264" h="3253">
                  <a:moveTo>
                    <a:pt x="0" y="2218"/>
                  </a:moveTo>
                  <a:lnTo>
                    <a:pt x="2220" y="0"/>
                  </a:lnTo>
                  <a:lnTo>
                    <a:pt x="3264" y="0"/>
                  </a:lnTo>
                  <a:lnTo>
                    <a:pt x="5" y="3253"/>
                  </a:lnTo>
                  <a:lnTo>
                    <a:pt x="0" y="2218"/>
                  </a:lnTo>
                  <a:close/>
                </a:path>
              </a:pathLst>
            </a:custGeom>
            <a:solidFill>
              <a:srgbClr val="0097CC"/>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5" name="Freeform 6"/>
            <p:cNvSpPr>
              <a:spLocks/>
            </p:cNvSpPr>
            <p:nvPr/>
          </p:nvSpPr>
          <p:spPr bwMode="auto">
            <a:xfrm flipV="1">
              <a:off x="498990" y="5249950"/>
              <a:ext cx="2050023" cy="1608044"/>
            </a:xfrm>
            <a:custGeom>
              <a:avLst/>
              <a:gdLst>
                <a:gd name="T0" fmla="*/ 0 w 1744"/>
                <a:gd name="T1" fmla="*/ 1368 h 1368"/>
                <a:gd name="T2" fmla="*/ 1369 w 1744"/>
                <a:gd name="T3" fmla="*/ 0 h 1368"/>
                <a:gd name="T4" fmla="*/ 1744 w 1744"/>
                <a:gd name="T5" fmla="*/ 0 h 1368"/>
                <a:gd name="T6" fmla="*/ 375 w 1744"/>
                <a:gd name="T7" fmla="*/ 1368 h 1368"/>
                <a:gd name="T8" fmla="*/ 0 w 1744"/>
                <a:gd name="T9" fmla="*/ 1368 h 1368"/>
              </a:gdLst>
              <a:ahLst/>
              <a:cxnLst>
                <a:cxn ang="0">
                  <a:pos x="T0" y="T1"/>
                </a:cxn>
                <a:cxn ang="0">
                  <a:pos x="T2" y="T3"/>
                </a:cxn>
                <a:cxn ang="0">
                  <a:pos x="T4" y="T5"/>
                </a:cxn>
                <a:cxn ang="0">
                  <a:pos x="T6" y="T7"/>
                </a:cxn>
                <a:cxn ang="0">
                  <a:pos x="T8" y="T9"/>
                </a:cxn>
              </a:cxnLst>
              <a:rect l="0" t="0" r="r" b="b"/>
              <a:pathLst>
                <a:path w="1744" h="1368">
                  <a:moveTo>
                    <a:pt x="0" y="1368"/>
                  </a:moveTo>
                  <a:lnTo>
                    <a:pt x="1369" y="0"/>
                  </a:lnTo>
                  <a:lnTo>
                    <a:pt x="1744" y="0"/>
                  </a:lnTo>
                  <a:lnTo>
                    <a:pt x="375" y="1368"/>
                  </a:lnTo>
                  <a:lnTo>
                    <a:pt x="0" y="1368"/>
                  </a:lnTo>
                  <a:close/>
                </a:path>
              </a:pathLst>
            </a:custGeom>
            <a:solidFill>
              <a:srgbClr val="57D3FF">
                <a:alpha val="80000"/>
              </a:srgbClr>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6" name="Freeform 17"/>
            <p:cNvSpPr>
              <a:spLocks/>
            </p:cNvSpPr>
            <p:nvPr/>
          </p:nvSpPr>
          <p:spPr bwMode="auto">
            <a:xfrm flipV="1">
              <a:off x="1354395" y="5046645"/>
              <a:ext cx="1813245" cy="1811349"/>
            </a:xfrm>
            <a:custGeom>
              <a:avLst/>
              <a:gdLst>
                <a:gd name="T0" fmla="*/ 2568 w 2871"/>
                <a:gd name="T1" fmla="*/ 0 h 2868"/>
                <a:gd name="T2" fmla="*/ 0 w 2871"/>
                <a:gd name="T3" fmla="*/ 2566 h 2868"/>
                <a:gd name="T4" fmla="*/ 0 w 2871"/>
                <a:gd name="T5" fmla="*/ 2868 h 2868"/>
                <a:gd name="T6" fmla="*/ 2871 w 2871"/>
                <a:gd name="T7" fmla="*/ 0 h 2868"/>
                <a:gd name="T8" fmla="*/ 2568 w 2871"/>
                <a:gd name="T9" fmla="*/ 0 h 2868"/>
              </a:gdLst>
              <a:ahLst/>
              <a:cxnLst>
                <a:cxn ang="0">
                  <a:pos x="T0" y="T1"/>
                </a:cxn>
                <a:cxn ang="0">
                  <a:pos x="T2" y="T3"/>
                </a:cxn>
                <a:cxn ang="0">
                  <a:pos x="T4" y="T5"/>
                </a:cxn>
                <a:cxn ang="0">
                  <a:pos x="T6" y="T7"/>
                </a:cxn>
                <a:cxn ang="0">
                  <a:pos x="T8" y="T9"/>
                </a:cxn>
              </a:cxnLst>
              <a:rect l="0" t="0" r="r" b="b"/>
              <a:pathLst>
                <a:path w="2871" h="2868">
                  <a:moveTo>
                    <a:pt x="2568" y="0"/>
                  </a:moveTo>
                  <a:lnTo>
                    <a:pt x="0" y="2566"/>
                  </a:lnTo>
                  <a:lnTo>
                    <a:pt x="0" y="2868"/>
                  </a:lnTo>
                  <a:lnTo>
                    <a:pt x="2871" y="0"/>
                  </a:lnTo>
                  <a:lnTo>
                    <a:pt x="2568" y="0"/>
                  </a:lnTo>
                  <a:close/>
                </a:path>
              </a:pathLst>
            </a:custGeom>
            <a:solidFill>
              <a:srgbClr val="004B7D"/>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7" name="Date Placeholder 3"/>
            <p:cNvSpPr txBox="1">
              <a:spLocks/>
            </p:cNvSpPr>
            <p:nvPr/>
          </p:nvSpPr>
          <p:spPr>
            <a:xfrm>
              <a:off x="3080560" y="6134163"/>
              <a:ext cx="2743200" cy="365125"/>
            </a:xfrm>
            <a:prstGeom prst="rect">
              <a:avLst/>
            </a:prstGeom>
          </p:spPr>
          <p:txBody>
            <a:bodyPr/>
            <a:lstStyle>
              <a:defPPr>
                <a:defRPr lang="en-US"/>
              </a:defPPr>
              <a:lvl1pPr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1pPr>
              <a:lvl2pPr marL="171446"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2pPr>
              <a:lvl3pPr marL="342891"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3pPr>
              <a:lvl4pPr marL="514337"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4pPr>
              <a:lvl5pPr marL="685783"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5pPr>
              <a:lvl6pPr marL="857229" algn="l" defTabSz="171446"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6pPr>
              <a:lvl7pPr marL="1028674" algn="l" defTabSz="171446"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7pPr>
              <a:lvl8pPr marL="1200120" algn="l" defTabSz="171446"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8pPr>
              <a:lvl9pPr marL="1371566" algn="l" defTabSz="171446"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9pPr>
            </a:lstStyle>
            <a:p>
              <a:endParaRPr lang="en-US" sz="2800" dirty="0"/>
            </a:p>
          </p:txBody>
        </p:sp>
      </p:grpSp>
      <p:cxnSp>
        <p:nvCxnSpPr>
          <p:cNvPr id="30" name="Straight Connector 29"/>
          <p:cNvCxnSpPr/>
          <p:nvPr/>
        </p:nvCxnSpPr>
        <p:spPr bwMode="auto">
          <a:xfrm>
            <a:off x="881818" y="2941759"/>
            <a:ext cx="5982268" cy="0"/>
          </a:xfrm>
          <a:prstGeom prst="line">
            <a:avLst/>
          </a:prstGeom>
          <a:blipFill dpi="0" rotWithShape="0">
            <a:blip r:embed="rId4"/>
            <a:srcRect/>
            <a:tile tx="0" ty="0" sx="100000" sy="100000" flip="none" algn="tl"/>
          </a:blipFill>
          <a:ln w="28575" cap="flat" cmpd="sng" algn="ctr">
            <a:solidFill>
              <a:srgbClr val="35A2B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Rectangle 33"/>
          <p:cNvSpPr>
            <a:spLocks/>
          </p:cNvSpPr>
          <p:nvPr/>
        </p:nvSpPr>
        <p:spPr bwMode="auto">
          <a:xfrm>
            <a:off x="931544" y="3051604"/>
            <a:ext cx="6067924" cy="680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b="1" dirty="0">
                <a:solidFill>
                  <a:srgbClr val="004B7D"/>
                </a:solidFill>
                <a:latin typeface="Montserrat" panose="00000500000000000000" pitchFamily="2" charset="0"/>
              </a:rPr>
              <a:t>MAHABALESH MADHUSUDANA </a:t>
            </a:r>
            <a:r>
              <a:rPr lang="en-GB" b="1" i="0" u="none" strike="noStrike" cap="none" dirty="0">
                <a:solidFill>
                  <a:srgbClr val="004B7D"/>
                </a:solidFill>
                <a:latin typeface="Montserrat" panose="00000500000000000000" pitchFamily="2" charset="0"/>
                <a:ea typeface="Times New Roman"/>
                <a:cs typeface="Times New Roman"/>
                <a:sym typeface="Times New Roman"/>
              </a:rPr>
              <a:t>&amp; ASSOCIATES</a:t>
            </a:r>
          </a:p>
          <a:p>
            <a:pPr marL="12700" lvl="0"/>
            <a:r>
              <a:rPr lang="en-GB" b="1" i="0" u="none" strike="noStrike" cap="none" dirty="0">
                <a:solidFill>
                  <a:srgbClr val="004B7D"/>
                </a:solidFill>
                <a:latin typeface="Montserrat" panose="00000500000000000000" pitchFamily="2" charset="0"/>
                <a:ea typeface="Times New Roman"/>
                <a:cs typeface="Times New Roman"/>
                <a:sym typeface="Times New Roman"/>
              </a:rPr>
              <a:t>CHARTERED ACCOUNTANTS</a:t>
            </a:r>
          </a:p>
        </p:txBody>
      </p:sp>
    </p:spTree>
    <p:extLst>
      <p:ext uri="{BB962C8B-B14F-4D97-AF65-F5344CB8AC3E}">
        <p14:creationId xmlns:p14="http://schemas.microsoft.com/office/powerpoint/2010/main" val="368570175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5429"/>
          <a:stretch/>
        </p:blipFill>
        <p:spPr>
          <a:xfrm>
            <a:off x="-114759" y="-281353"/>
            <a:ext cx="12379568" cy="5889051"/>
          </a:xfrm>
          <a:prstGeom prst="rect">
            <a:avLst/>
          </a:prstGeom>
        </p:spPr>
      </p:pic>
      <p:sp>
        <p:nvSpPr>
          <p:cNvPr id="11" name="TextBox 10"/>
          <p:cNvSpPr txBox="1"/>
          <p:nvPr/>
        </p:nvSpPr>
        <p:spPr>
          <a:xfrm>
            <a:off x="461987" y="5740780"/>
            <a:ext cx="1769678" cy="307777"/>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About Us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cxnSp>
        <p:nvCxnSpPr>
          <p:cNvPr id="20" name="Straight Connector 19"/>
          <p:cNvCxnSpPr/>
          <p:nvPr/>
        </p:nvCxnSpPr>
        <p:spPr>
          <a:xfrm>
            <a:off x="1683380"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30106" y="4786615"/>
            <a:ext cx="829868" cy="756789"/>
          </a:xfrm>
          <a:prstGeom prst="rect">
            <a:avLst/>
          </a:prstGeom>
          <a:solidFill>
            <a:srgbClr val="004B7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7" name="object 8"/>
          <p:cNvSpPr txBox="1">
            <a:spLocks/>
          </p:cNvSpPr>
          <p:nvPr/>
        </p:nvSpPr>
        <p:spPr>
          <a:xfrm>
            <a:off x="585995" y="4856887"/>
            <a:ext cx="1728375" cy="694207"/>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nSpc>
                <a:spcPct val="100000"/>
              </a:lnSpc>
              <a:spcBef>
                <a:spcPts val="133"/>
              </a:spcBef>
            </a:pPr>
            <a:r>
              <a:rPr lang="en-US" b="1" dirty="0">
                <a:solidFill>
                  <a:schemeClr val="bg1"/>
                </a:solidFill>
                <a:latin typeface="Roboto Black" panose="02000000000000000000" pitchFamily="2" charset="0"/>
                <a:ea typeface="Roboto Black" panose="02000000000000000000" pitchFamily="2" charset="0"/>
              </a:rPr>
              <a:t>03</a:t>
            </a:r>
          </a:p>
        </p:txBody>
      </p:sp>
      <p:sp>
        <p:nvSpPr>
          <p:cNvPr id="41" name="Oval 40"/>
          <p:cNvSpPr/>
          <p:nvPr/>
        </p:nvSpPr>
        <p:spPr>
          <a:xfrm>
            <a:off x="4941695" y="1894787"/>
            <a:ext cx="2300141" cy="2300141"/>
          </a:xfrm>
          <a:prstGeom prst="ellipse">
            <a:avLst/>
          </a:prstGeom>
          <a:solidFill>
            <a:srgbClr val="0097C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2" name="object 8"/>
          <p:cNvSpPr txBox="1">
            <a:spLocks/>
          </p:cNvSpPr>
          <p:nvPr/>
        </p:nvSpPr>
        <p:spPr>
          <a:xfrm>
            <a:off x="4913702" y="2790086"/>
            <a:ext cx="2300141" cy="509541"/>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gn="ctr">
              <a:lnSpc>
                <a:spcPct val="100000"/>
              </a:lnSpc>
              <a:spcBef>
                <a:spcPts val="133"/>
              </a:spcBef>
            </a:pPr>
            <a:r>
              <a:rPr lang="en-US" sz="3200" b="1" dirty="0">
                <a:solidFill>
                  <a:schemeClr val="bg1"/>
                </a:solidFill>
                <a:latin typeface="Montserrat" panose="00000500000000000000" pitchFamily="2" charset="0"/>
                <a:ea typeface="Roboto Black" panose="02000000000000000000" pitchFamily="2" charset="0"/>
              </a:rPr>
              <a:t>Contents</a:t>
            </a:r>
          </a:p>
        </p:txBody>
      </p:sp>
      <p:sp>
        <p:nvSpPr>
          <p:cNvPr id="43" name="TextBox 42"/>
          <p:cNvSpPr txBox="1"/>
          <p:nvPr/>
        </p:nvSpPr>
        <p:spPr>
          <a:xfrm>
            <a:off x="1795987" y="5740780"/>
            <a:ext cx="1769678" cy="738664"/>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Our Vision, Mission, Core Values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cxnSp>
        <p:nvCxnSpPr>
          <p:cNvPr id="44" name="Straight Connector 43"/>
          <p:cNvCxnSpPr/>
          <p:nvPr/>
        </p:nvCxnSpPr>
        <p:spPr>
          <a:xfrm>
            <a:off x="3535422"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616835" y="5740780"/>
            <a:ext cx="1769678" cy="307777"/>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Our Specializations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sp>
        <p:nvSpPr>
          <p:cNvPr id="47" name="TextBox 46"/>
          <p:cNvSpPr txBox="1"/>
          <p:nvPr/>
        </p:nvSpPr>
        <p:spPr>
          <a:xfrm>
            <a:off x="5253423" y="5740780"/>
            <a:ext cx="1513137" cy="954107"/>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Our Services Including Airport Specific Services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cxnSp>
        <p:nvCxnSpPr>
          <p:cNvPr id="48" name="Straight Connector 47"/>
          <p:cNvCxnSpPr/>
          <p:nvPr/>
        </p:nvCxnSpPr>
        <p:spPr>
          <a:xfrm>
            <a:off x="5234137"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6805758" y="5740780"/>
            <a:ext cx="1372741" cy="523220"/>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Who are We?</a:t>
            </a:r>
          </a:p>
        </p:txBody>
      </p:sp>
      <p:cxnSp>
        <p:nvCxnSpPr>
          <p:cNvPr id="50" name="Straight Connector 49"/>
          <p:cNvCxnSpPr/>
          <p:nvPr/>
        </p:nvCxnSpPr>
        <p:spPr>
          <a:xfrm>
            <a:off x="6777793"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8038181"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9369524"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106964" y="5740780"/>
            <a:ext cx="1454914" cy="523220"/>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Meet our Team</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grpSp>
        <p:nvGrpSpPr>
          <p:cNvPr id="59" name="Group 58"/>
          <p:cNvGrpSpPr/>
          <p:nvPr/>
        </p:nvGrpSpPr>
        <p:grpSpPr>
          <a:xfrm>
            <a:off x="9229715" y="6499377"/>
            <a:ext cx="279619" cy="190501"/>
            <a:chOff x="10892634" y="6464301"/>
            <a:chExt cx="279619" cy="190501"/>
          </a:xfrm>
        </p:grpSpPr>
        <p:sp>
          <p:nvSpPr>
            <p:cNvPr id="60"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1"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5E68ECCB-0BA0-4865-A423-BA5597174BF7}" type="slidenum">
                <a:rPr lang="en-US" sz="933" smtClean="0">
                  <a:solidFill>
                    <a:srgbClr val="FFFFFF"/>
                  </a:solidFill>
                  <a:latin typeface="Montserrat-Regular" charset="0"/>
                  <a:ea typeface="ＭＳ Ｐゴシック" charset="0"/>
                  <a:cs typeface="Montserrat-Regular" charset="0"/>
                  <a:sym typeface="Montserrat-Regular" charset="0"/>
                </a:rPr>
                <a:t>2</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62"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63" name="Rectangle 62"/>
          <p:cNvSpPr/>
          <p:nvPr/>
        </p:nvSpPr>
        <p:spPr>
          <a:xfrm>
            <a:off x="3353110" y="4775643"/>
            <a:ext cx="829868" cy="756789"/>
          </a:xfrm>
          <a:prstGeom prst="rect">
            <a:avLst/>
          </a:prstGeom>
          <a:solidFill>
            <a:srgbClr val="004B7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4" name="object 8"/>
          <p:cNvSpPr txBox="1">
            <a:spLocks/>
          </p:cNvSpPr>
          <p:nvPr/>
        </p:nvSpPr>
        <p:spPr>
          <a:xfrm>
            <a:off x="3408999" y="4836584"/>
            <a:ext cx="1728375" cy="694207"/>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nSpc>
                <a:spcPct val="100000"/>
              </a:lnSpc>
              <a:spcBef>
                <a:spcPts val="133"/>
              </a:spcBef>
            </a:pPr>
            <a:r>
              <a:rPr lang="en-US" b="1" dirty="0">
                <a:solidFill>
                  <a:schemeClr val="bg1"/>
                </a:solidFill>
                <a:latin typeface="Roboto Black" panose="02000000000000000000" pitchFamily="2" charset="0"/>
                <a:ea typeface="Roboto Black" panose="02000000000000000000" pitchFamily="2" charset="0"/>
              </a:rPr>
              <a:t>05</a:t>
            </a:r>
          </a:p>
        </p:txBody>
      </p:sp>
      <p:sp>
        <p:nvSpPr>
          <p:cNvPr id="65" name="Rectangle 64"/>
          <p:cNvSpPr/>
          <p:nvPr/>
        </p:nvSpPr>
        <p:spPr>
          <a:xfrm>
            <a:off x="6176114" y="4747150"/>
            <a:ext cx="829868" cy="756789"/>
          </a:xfrm>
          <a:prstGeom prst="rect">
            <a:avLst/>
          </a:prstGeom>
          <a:solidFill>
            <a:srgbClr val="004B7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6" name="object 8"/>
          <p:cNvSpPr txBox="1">
            <a:spLocks/>
          </p:cNvSpPr>
          <p:nvPr/>
        </p:nvSpPr>
        <p:spPr>
          <a:xfrm>
            <a:off x="6232003" y="4808091"/>
            <a:ext cx="1728375" cy="694207"/>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nSpc>
                <a:spcPct val="100000"/>
              </a:lnSpc>
              <a:spcBef>
                <a:spcPts val="133"/>
              </a:spcBef>
            </a:pPr>
            <a:r>
              <a:rPr lang="en-US" b="1" dirty="0">
                <a:solidFill>
                  <a:schemeClr val="bg1"/>
                </a:solidFill>
                <a:latin typeface="Roboto Black" panose="02000000000000000000" pitchFamily="2" charset="0"/>
                <a:ea typeface="Roboto Black" panose="02000000000000000000" pitchFamily="2" charset="0"/>
              </a:rPr>
              <a:t>06</a:t>
            </a:r>
          </a:p>
        </p:txBody>
      </p:sp>
      <p:sp>
        <p:nvSpPr>
          <p:cNvPr id="67" name="Rectangle 66"/>
          <p:cNvSpPr/>
          <p:nvPr/>
        </p:nvSpPr>
        <p:spPr>
          <a:xfrm>
            <a:off x="9061650" y="4758440"/>
            <a:ext cx="829868" cy="756789"/>
          </a:xfrm>
          <a:prstGeom prst="rect">
            <a:avLst/>
          </a:prstGeom>
          <a:solidFill>
            <a:srgbClr val="004B7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8" name="object 8"/>
          <p:cNvSpPr txBox="1">
            <a:spLocks/>
          </p:cNvSpPr>
          <p:nvPr/>
        </p:nvSpPr>
        <p:spPr>
          <a:xfrm>
            <a:off x="9117539" y="4819381"/>
            <a:ext cx="1728375" cy="694207"/>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nSpc>
                <a:spcPct val="100000"/>
              </a:lnSpc>
              <a:spcBef>
                <a:spcPts val="133"/>
              </a:spcBef>
            </a:pPr>
            <a:r>
              <a:rPr lang="en-US" b="1" dirty="0">
                <a:solidFill>
                  <a:schemeClr val="bg1"/>
                </a:solidFill>
                <a:latin typeface="Roboto Black" panose="02000000000000000000" pitchFamily="2" charset="0"/>
                <a:ea typeface="Roboto Black" panose="02000000000000000000" pitchFamily="2" charset="0"/>
              </a:rPr>
              <a:t>22</a:t>
            </a:r>
          </a:p>
        </p:txBody>
      </p:sp>
      <p:sp>
        <p:nvSpPr>
          <p:cNvPr id="71" name="TextBox 70"/>
          <p:cNvSpPr txBox="1"/>
          <p:nvPr/>
        </p:nvSpPr>
        <p:spPr>
          <a:xfrm>
            <a:off x="9407373" y="5740780"/>
            <a:ext cx="1200493" cy="523220"/>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Our Clientele</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cxnSp>
        <p:nvCxnSpPr>
          <p:cNvPr id="36" name="Straight Connector 35"/>
          <p:cNvCxnSpPr/>
          <p:nvPr/>
        </p:nvCxnSpPr>
        <p:spPr>
          <a:xfrm>
            <a:off x="10570017"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0607866" y="5740780"/>
            <a:ext cx="1200493" cy="523220"/>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Contact Us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spTree>
    <p:extLst>
      <p:ext uri="{BB962C8B-B14F-4D97-AF65-F5344CB8AC3E}">
        <p14:creationId xmlns:p14="http://schemas.microsoft.com/office/powerpoint/2010/main" val="4246642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4" name="Picture 8"/>
          <p:cNvPicPr>
            <a:picLocks noChangeAspect="1" noChangeArrowheads="1"/>
          </p:cNvPicPr>
          <p:nvPr/>
        </p:nvPicPr>
        <p:blipFill>
          <a:blip r:embed="rId2" cstate="print">
            <a:alphaModFix amt="30000"/>
            <a:extLst>
              <a:ext uri="{28A0092B-C50C-407E-A947-70E740481C1C}">
                <a14:useLocalDpi xmlns:a14="http://schemas.microsoft.com/office/drawing/2010/main" val="0"/>
              </a:ext>
            </a:extLst>
          </a:blip>
          <a:srcRect/>
          <a:stretch>
            <a:fillRect/>
          </a:stretch>
        </p:blipFill>
        <p:spPr bwMode="auto">
          <a:xfrm>
            <a:off x="3613152" y="317881"/>
            <a:ext cx="9074151" cy="4431507"/>
          </a:xfrm>
          <a:prstGeom prst="rect">
            <a:avLst/>
          </a:prstGeom>
          <a:noFill/>
          <a:ln>
            <a:noFill/>
          </a:ln>
          <a:extLst>
            <a:ext uri="{909E8E84-426E-40DD-AFC4-6F175D3DCCD1}">
              <a14:hiddenFill xmlns:a14="http://schemas.microsoft.com/office/drawing/2010/main">
                <a:solidFill>
                  <a:srgbClr val="FFFFFF">
                    <a:alpha val="29999"/>
                  </a:srgbClr>
                </a:solidFill>
              </a14:hiddenFill>
            </a:ext>
            <a:ext uri="{91240B29-F687-4F45-9708-019B960494DF}">
              <a14:hiddenLine xmlns:a14="http://schemas.microsoft.com/office/drawing/2010/main" w="12700" cap="flat">
                <a:solidFill>
                  <a:schemeClr val="tx1">
                    <a:alpha val="29999"/>
                  </a:schemeClr>
                </a:solidFill>
                <a:miter lim="800000"/>
                <a:headEnd/>
                <a:tailEnd/>
              </a14:hiddenLine>
            </a:ext>
          </a:extLst>
        </p:spPr>
      </p:pic>
      <p:sp>
        <p:nvSpPr>
          <p:cNvPr id="60418" name="Rectangle 2"/>
          <p:cNvSpPr>
            <a:spLocks/>
          </p:cNvSpPr>
          <p:nvPr/>
        </p:nvSpPr>
        <p:spPr bwMode="auto">
          <a:xfrm>
            <a:off x="996156" y="3327399"/>
            <a:ext cx="3670303" cy="3321053"/>
          </a:xfrm>
          <a:prstGeom prst="rect">
            <a:avLst/>
          </a:prstGeom>
          <a:solidFill>
            <a:srgbClr val="004B7D"/>
          </a:solidFill>
          <a:ln>
            <a:noFill/>
          </a:ln>
        </p:spPr>
        <p:txBody>
          <a:bodyPr lIns="0" tIns="0" rIns="0" bIns="0"/>
          <a:lstStyle/>
          <a:p>
            <a:endParaRPr lang="en-US" sz="2400" dirty="0"/>
          </a:p>
        </p:txBody>
      </p:sp>
      <p:sp>
        <p:nvSpPr>
          <p:cNvPr id="60420" name="Oval 4"/>
          <p:cNvSpPr>
            <a:spLocks/>
          </p:cNvSpPr>
          <p:nvPr/>
        </p:nvSpPr>
        <p:spPr bwMode="auto">
          <a:xfrm>
            <a:off x="9847291" y="2402586"/>
            <a:ext cx="343692" cy="343692"/>
          </a:xfrm>
          <a:prstGeom prst="ellipse">
            <a:avLst/>
          </a:prstGeom>
          <a:solidFill>
            <a:srgbClr val="00AAE6">
              <a:alpha val="58000"/>
            </a:srgbClr>
          </a:solidFill>
          <a:ln>
            <a:noFill/>
          </a:ln>
          <a:effectLst/>
          <a:scene3d>
            <a:camera prst="orthographicFront">
              <a:rot lat="0" lon="0" rev="0"/>
            </a:camera>
            <a:lightRig rig="contrasting" dir="t">
              <a:rot lat="0" lon="0" rev="7800000"/>
            </a:lightRig>
          </a:scene3d>
          <a:sp3d>
            <a:bevelT w="139700" h="139700"/>
          </a:sp3d>
        </p:spPr>
        <p:txBody>
          <a:bodyPr lIns="0" tIns="0" rIns="0" bIns="0"/>
          <a:lstStyle/>
          <a:p>
            <a:endParaRPr lang="en-US" sz="2400" dirty="0"/>
          </a:p>
        </p:txBody>
      </p:sp>
      <p:sp>
        <p:nvSpPr>
          <p:cNvPr id="60423" name="Rectangle 7"/>
          <p:cNvSpPr>
            <a:spLocks/>
          </p:cNvSpPr>
          <p:nvPr/>
        </p:nvSpPr>
        <p:spPr bwMode="auto">
          <a:xfrm>
            <a:off x="996157" y="1723850"/>
            <a:ext cx="3663951" cy="9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lvl="0">
              <a:lnSpc>
                <a:spcPct val="99500"/>
              </a:lnSpc>
            </a:pPr>
            <a:r>
              <a:rPr lang="en-US" sz="1300" b="1" i="0" u="none" strike="noStrike" cap="none" dirty="0">
                <a:solidFill>
                  <a:schemeClr val="dk1"/>
                </a:solidFill>
                <a:latin typeface="Montserrat" panose="00000500000000000000" pitchFamily="2" charset="0"/>
                <a:ea typeface="Times New Roman"/>
                <a:cs typeface="Times New Roman"/>
                <a:sym typeface="Times New Roman"/>
              </a:rPr>
              <a:t>Mahabalesh Madhusudana  &amp; Associates, established 4 years ago </a:t>
            </a:r>
            <a:endParaRPr lang="en-US" sz="1300" b="1" dirty="0">
              <a:solidFill>
                <a:schemeClr val="dk1"/>
              </a:solidFill>
              <a:latin typeface="Montserrat" panose="00000500000000000000" pitchFamily="2" charset="0"/>
              <a:ea typeface="Times New Roman"/>
              <a:cs typeface="Times New Roman"/>
              <a:sym typeface="Times New Roman"/>
            </a:endParaRPr>
          </a:p>
          <a:p>
            <a:pPr marL="12700" marR="187325" lvl="0">
              <a:lnSpc>
                <a:spcPct val="99500"/>
              </a:lnSpc>
            </a:pPr>
            <a:endParaRPr lang="en-US" sz="1300" dirty="0">
              <a:solidFill>
                <a:schemeClr val="dk1"/>
              </a:solidFill>
              <a:latin typeface="Montserrat" panose="00000500000000000000" pitchFamily="2" charset="0"/>
              <a:ea typeface="Times New Roman"/>
              <a:cs typeface="Times New Roman"/>
              <a:sym typeface="Times New Roman"/>
            </a:endParaRPr>
          </a:p>
          <a:p>
            <a:pPr marL="12700" marR="187325" lvl="0">
              <a:lnSpc>
                <a:spcPct val="99500"/>
              </a:lnSpc>
            </a:pPr>
            <a:r>
              <a:rPr lang="en-US" sz="1300" dirty="0">
                <a:solidFill>
                  <a:schemeClr val="dk1"/>
                </a:solidFill>
                <a:latin typeface="Montserrat" panose="00000500000000000000" pitchFamily="2" charset="0"/>
                <a:ea typeface="Times New Roman"/>
                <a:cs typeface="Times New Roman"/>
                <a:sym typeface="Times New Roman"/>
              </a:rPr>
              <a:t>The Firm is managed by 2 S</a:t>
            </a:r>
            <a:r>
              <a:rPr lang="en-US" sz="1300" i="0" u="none" strike="noStrike" cap="none" dirty="0">
                <a:solidFill>
                  <a:schemeClr val="dk1"/>
                </a:solidFill>
                <a:latin typeface="Montserrat" panose="00000500000000000000" pitchFamily="2" charset="0"/>
                <a:ea typeface="Times New Roman"/>
                <a:cs typeface="Times New Roman"/>
                <a:sym typeface="Times New Roman"/>
              </a:rPr>
              <a:t>enior </a:t>
            </a:r>
            <a:r>
              <a:rPr lang="en-US" sz="1300" dirty="0">
                <a:solidFill>
                  <a:schemeClr val="dk1"/>
                </a:solidFill>
                <a:latin typeface="Montserrat" panose="00000500000000000000" pitchFamily="2" charset="0"/>
                <a:ea typeface="Times New Roman"/>
                <a:cs typeface="Times New Roman"/>
                <a:sym typeface="Times New Roman"/>
              </a:rPr>
              <a:t>P</a:t>
            </a:r>
            <a:r>
              <a:rPr lang="en-US" sz="1300" i="0" u="none" strike="noStrike" cap="none" dirty="0">
                <a:solidFill>
                  <a:schemeClr val="dk1"/>
                </a:solidFill>
                <a:latin typeface="Montserrat" panose="00000500000000000000" pitchFamily="2" charset="0"/>
                <a:ea typeface="Times New Roman"/>
                <a:cs typeface="Times New Roman"/>
                <a:sym typeface="Times New Roman"/>
              </a:rPr>
              <a:t>artners and 8 qualified and experienced Chartered Accountants. Also, we have MBAs, Bankers, Engineers, Taxation, Banking, Taxation,  IT &amp; HR Professionals working with the Firm.</a:t>
            </a:r>
          </a:p>
          <a:p>
            <a:pPr marL="12700" marR="187325" lvl="0">
              <a:lnSpc>
                <a:spcPct val="99500"/>
              </a:lnSpc>
            </a:pPr>
            <a:endParaRPr lang="en-US" sz="1300" i="0" u="none" strike="noStrike" cap="none" dirty="0">
              <a:solidFill>
                <a:schemeClr val="dk1"/>
              </a:solidFill>
              <a:latin typeface="Montserrat" panose="00000500000000000000" pitchFamily="2" charset="0"/>
              <a:ea typeface="Times New Roman"/>
              <a:cs typeface="Times New Roman"/>
              <a:sym typeface="Times New Roman"/>
            </a:endParaRPr>
          </a:p>
        </p:txBody>
      </p:sp>
      <p:sp>
        <p:nvSpPr>
          <p:cNvPr id="60440" name="Rectangle 24"/>
          <p:cNvSpPr>
            <a:spLocks/>
          </p:cNvSpPr>
          <p:nvPr/>
        </p:nvSpPr>
        <p:spPr bwMode="auto">
          <a:xfrm>
            <a:off x="10086205" y="4807679"/>
            <a:ext cx="1819956" cy="66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642937" lvl="3" indent="-285750">
              <a:buClr>
                <a:srgbClr val="004B7D"/>
              </a:buClr>
              <a:buFont typeface="Arial" panose="020B0604020202020204" pitchFamily="34" charset="0"/>
              <a:buChar char="•"/>
            </a:pPr>
            <a:r>
              <a:rPr lang="en-US" sz="1300" b="0" i="0" u="none" strike="noStrike" cap="none" dirty="0">
                <a:solidFill>
                  <a:schemeClr val="dk1"/>
                </a:solidFill>
                <a:latin typeface="Montserrat" panose="00000500000000000000" pitchFamily="2" charset="0"/>
                <a:ea typeface="Palatino Linotype"/>
                <a:cs typeface="Palatino Linotype"/>
                <a:sym typeface="Palatino Linotype"/>
              </a:rPr>
              <a:t>Bangalore</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Tirupathi</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Chennai</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Hyderabad</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Mumbai</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Delhi</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Bhuvaneswar</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Raipur</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Kolkata</a:t>
            </a:r>
          </a:p>
        </p:txBody>
      </p:sp>
      <p:sp>
        <p:nvSpPr>
          <p:cNvPr id="60443" name="Line 27"/>
          <p:cNvSpPr>
            <a:spLocks noChangeShapeType="1"/>
          </p:cNvSpPr>
          <p:nvPr/>
        </p:nvSpPr>
        <p:spPr bwMode="auto">
          <a:xfrm flipH="1">
            <a:off x="9993027" y="2746278"/>
            <a:ext cx="16111" cy="2104725"/>
          </a:xfrm>
          <a:prstGeom prst="line">
            <a:avLst/>
          </a:prstGeom>
          <a:noFill/>
          <a:ln w="25400" cap="flat">
            <a:solidFill>
              <a:srgbClr val="004B7D"/>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dirty="0"/>
          </a:p>
        </p:txBody>
      </p:sp>
      <p:sp>
        <p:nvSpPr>
          <p:cNvPr id="60444" name="Rectangle 28"/>
          <p:cNvSpPr>
            <a:spLocks/>
          </p:cNvSpPr>
          <p:nvPr/>
        </p:nvSpPr>
        <p:spPr bwMode="auto">
          <a:xfrm>
            <a:off x="7399338" y="1320007"/>
            <a:ext cx="9779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pPr>
            <a:r>
              <a:rPr lang="en-US" sz="1200" dirty="0">
                <a:solidFill>
                  <a:srgbClr val="FFFFFF"/>
                </a:solidFill>
                <a:latin typeface="Montserrat-Bold" charset="0"/>
                <a:ea typeface="ＭＳ Ｐゴシック" charset="0"/>
                <a:cs typeface="Montserrat-Bold" charset="0"/>
                <a:sym typeface="Montserrat-Bold" charset="0"/>
              </a:rPr>
              <a:t>HEADING TEXT THIS FACT</a:t>
            </a:r>
          </a:p>
        </p:txBody>
      </p:sp>
      <p:sp>
        <p:nvSpPr>
          <p:cNvPr id="60446" name="Rectangle 30"/>
          <p:cNvSpPr>
            <a:spLocks/>
          </p:cNvSpPr>
          <p:nvPr/>
        </p:nvSpPr>
        <p:spPr bwMode="auto">
          <a:xfrm>
            <a:off x="10036789" y="2266934"/>
            <a:ext cx="9779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80000"/>
              </a:lnSpc>
            </a:pPr>
            <a:r>
              <a:rPr lang="en-US" sz="1700" b="1" dirty="0">
                <a:solidFill>
                  <a:srgbClr val="004B7D"/>
                </a:solidFill>
                <a:latin typeface="Montserrat-Bold" charset="0"/>
                <a:ea typeface="ＭＳ Ｐゴシック" charset="0"/>
                <a:cs typeface="Montserrat-Bold" charset="0"/>
                <a:sym typeface="Montserrat-Bold" charset="0"/>
              </a:rPr>
              <a:t>INDIA</a:t>
            </a:r>
          </a:p>
        </p:txBody>
      </p:sp>
      <p:sp>
        <p:nvSpPr>
          <p:cNvPr id="40" name="Rectangle 1"/>
          <p:cNvSpPr>
            <a:spLocks/>
          </p:cNvSpPr>
          <p:nvPr/>
        </p:nvSpPr>
        <p:spPr bwMode="auto">
          <a:xfrm>
            <a:off x="1879232" y="3635319"/>
            <a:ext cx="81274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3500" b="1" dirty="0">
                <a:solidFill>
                  <a:srgbClr val="57D3FF"/>
                </a:solidFill>
                <a:latin typeface="Montserrat" panose="00000500000000000000" pitchFamily="2" charset="0"/>
              </a:rPr>
              <a:t>25+</a:t>
            </a:r>
            <a:endParaRPr lang="en-GB" sz="3500" b="1" dirty="0">
              <a:solidFill>
                <a:srgbClr val="57D3FF"/>
              </a:solidFill>
              <a:latin typeface="Montserrat" panose="00000500000000000000" pitchFamily="2" charset="0"/>
              <a:ea typeface="Times New Roman"/>
              <a:cs typeface="Times New Roman"/>
              <a:sym typeface="Times New Roman"/>
            </a:endParaRPr>
          </a:p>
        </p:txBody>
      </p:sp>
      <p:pic>
        <p:nvPicPr>
          <p:cNvPr id="41" name="Picture 10"/>
          <p:cNvPicPr>
            <a:picLocks noChangeAspect="1" noChangeArrowheads="1"/>
          </p:cNvPicPr>
          <p:nvPr/>
        </p:nvPicPr>
        <p:blipFill>
          <a:blip r:embed="rId3" cstate="print">
            <a:alphaModFix amt="75000"/>
            <a:duotone>
              <a:prstClr val="black"/>
              <a:srgbClr val="004B7D">
                <a:tint val="45000"/>
                <a:satMod val="400000"/>
              </a:srgbClr>
            </a:duotone>
            <a:extLst>
              <a:ext uri="{28A0092B-C50C-407E-A947-70E740481C1C}">
                <a14:useLocalDpi xmlns:a14="http://schemas.microsoft.com/office/drawing/2010/main" val="0"/>
              </a:ext>
            </a:extLst>
          </a:blip>
          <a:srcRect/>
          <a:stretch>
            <a:fillRect/>
          </a:stretch>
        </p:blipFill>
        <p:spPr bwMode="auto">
          <a:xfrm>
            <a:off x="8183483" y="4408840"/>
            <a:ext cx="207962" cy="385009"/>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2" name="Oval 1"/>
          <p:cNvSpPr/>
          <p:nvPr/>
        </p:nvSpPr>
        <p:spPr>
          <a:xfrm>
            <a:off x="1229030" y="3737772"/>
            <a:ext cx="546213" cy="5462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ABOUT US…..</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47" name="Rectangle 1"/>
          <p:cNvSpPr>
            <a:spLocks/>
          </p:cNvSpPr>
          <p:nvPr/>
        </p:nvSpPr>
        <p:spPr bwMode="auto">
          <a:xfrm>
            <a:off x="1868718" y="3982525"/>
            <a:ext cx="1841045"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dirty="0">
                <a:solidFill>
                  <a:schemeClr val="bg1"/>
                </a:solidFill>
                <a:latin typeface="Montserrat" panose="00000500000000000000" pitchFamily="2" charset="0"/>
              </a:rPr>
              <a:t>CLIENTS</a:t>
            </a:r>
            <a:endParaRPr lang="en-GB" dirty="0">
              <a:solidFill>
                <a:schemeClr val="bg1"/>
              </a:solidFill>
              <a:latin typeface="Montserrat" panose="00000500000000000000" pitchFamily="2" charset="0"/>
              <a:ea typeface="Times New Roman"/>
              <a:cs typeface="Times New Roman"/>
              <a:sym typeface="Times New Roman"/>
            </a:endParaRPr>
          </a:p>
        </p:txBody>
      </p:sp>
      <p:cxnSp>
        <p:nvCxnSpPr>
          <p:cNvPr id="4" name="Straight Connector 3"/>
          <p:cNvCxnSpPr/>
          <p:nvPr/>
        </p:nvCxnSpPr>
        <p:spPr>
          <a:xfrm>
            <a:off x="996156" y="4456342"/>
            <a:ext cx="3670303" cy="0"/>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sp>
        <p:nvSpPr>
          <p:cNvPr id="53" name="Rectangle 1"/>
          <p:cNvSpPr>
            <a:spLocks/>
          </p:cNvSpPr>
          <p:nvPr/>
        </p:nvSpPr>
        <p:spPr bwMode="auto">
          <a:xfrm>
            <a:off x="1879232" y="4593824"/>
            <a:ext cx="1190539"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3500" b="1" dirty="0">
                <a:solidFill>
                  <a:srgbClr val="57D3FF"/>
                </a:solidFill>
                <a:latin typeface="Montserrat" panose="00000500000000000000" pitchFamily="2" charset="0"/>
              </a:rPr>
              <a:t>40+</a:t>
            </a:r>
            <a:endParaRPr lang="en-GB" sz="3500" b="1" dirty="0">
              <a:solidFill>
                <a:srgbClr val="57D3FF"/>
              </a:solidFill>
              <a:latin typeface="Montserrat" panose="00000500000000000000" pitchFamily="2" charset="0"/>
              <a:ea typeface="Times New Roman"/>
              <a:cs typeface="Times New Roman"/>
              <a:sym typeface="Times New Roman"/>
            </a:endParaRPr>
          </a:p>
        </p:txBody>
      </p:sp>
      <p:sp>
        <p:nvSpPr>
          <p:cNvPr id="54" name="Oval 53"/>
          <p:cNvSpPr/>
          <p:nvPr/>
        </p:nvSpPr>
        <p:spPr>
          <a:xfrm>
            <a:off x="1229030" y="4712605"/>
            <a:ext cx="546213" cy="5462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5" name="Rectangle 1"/>
          <p:cNvSpPr>
            <a:spLocks/>
          </p:cNvSpPr>
          <p:nvPr/>
        </p:nvSpPr>
        <p:spPr bwMode="auto">
          <a:xfrm>
            <a:off x="1868718" y="4941030"/>
            <a:ext cx="1841045"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dirty="0">
                <a:solidFill>
                  <a:schemeClr val="bg1"/>
                </a:solidFill>
                <a:latin typeface="Montserrat" panose="00000500000000000000" pitchFamily="2" charset="0"/>
              </a:rPr>
              <a:t>TEAM SIZE</a:t>
            </a:r>
            <a:endParaRPr lang="en-GB" dirty="0">
              <a:solidFill>
                <a:schemeClr val="bg1"/>
              </a:solidFill>
              <a:latin typeface="Montserrat" panose="00000500000000000000" pitchFamily="2" charset="0"/>
              <a:ea typeface="Times New Roman"/>
              <a:cs typeface="Times New Roman"/>
              <a:sym typeface="Times New Roman"/>
            </a:endParaRPr>
          </a:p>
        </p:txBody>
      </p:sp>
      <p:cxnSp>
        <p:nvCxnSpPr>
          <p:cNvPr id="56" name="Straight Connector 55"/>
          <p:cNvCxnSpPr/>
          <p:nvPr/>
        </p:nvCxnSpPr>
        <p:spPr>
          <a:xfrm>
            <a:off x="996156" y="5512371"/>
            <a:ext cx="3670303" cy="0"/>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sp>
        <p:nvSpPr>
          <p:cNvPr id="57" name="Rectangle 1"/>
          <p:cNvSpPr>
            <a:spLocks/>
          </p:cNvSpPr>
          <p:nvPr/>
        </p:nvSpPr>
        <p:spPr bwMode="auto">
          <a:xfrm>
            <a:off x="1879232" y="5682508"/>
            <a:ext cx="1190539"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3500" b="1" dirty="0">
                <a:solidFill>
                  <a:srgbClr val="57D3FF"/>
                </a:solidFill>
                <a:latin typeface="Montserrat" panose="00000500000000000000" pitchFamily="2" charset="0"/>
              </a:rPr>
              <a:t>15+</a:t>
            </a:r>
            <a:endParaRPr lang="en-GB" sz="3500" b="1" dirty="0">
              <a:solidFill>
                <a:srgbClr val="57D3FF"/>
              </a:solidFill>
              <a:latin typeface="Montserrat" panose="00000500000000000000" pitchFamily="2" charset="0"/>
              <a:ea typeface="Times New Roman"/>
              <a:cs typeface="Times New Roman"/>
              <a:sym typeface="Times New Roman"/>
            </a:endParaRPr>
          </a:p>
        </p:txBody>
      </p:sp>
      <p:sp>
        <p:nvSpPr>
          <p:cNvPr id="58" name="Oval 57"/>
          <p:cNvSpPr/>
          <p:nvPr/>
        </p:nvSpPr>
        <p:spPr>
          <a:xfrm>
            <a:off x="1229030" y="5809453"/>
            <a:ext cx="546213" cy="5462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9" name="Rectangle 1"/>
          <p:cNvSpPr>
            <a:spLocks/>
          </p:cNvSpPr>
          <p:nvPr/>
        </p:nvSpPr>
        <p:spPr bwMode="auto">
          <a:xfrm>
            <a:off x="1868718" y="6029714"/>
            <a:ext cx="2482846"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dirty="0">
                <a:solidFill>
                  <a:schemeClr val="bg1"/>
                </a:solidFill>
                <a:latin typeface="Montserrat" panose="00000500000000000000" pitchFamily="2" charset="0"/>
              </a:rPr>
              <a:t>BUSINESS SECTORS</a:t>
            </a:r>
            <a:endParaRPr lang="en-GB" dirty="0">
              <a:solidFill>
                <a:schemeClr val="bg1"/>
              </a:solidFill>
              <a:latin typeface="Montserrat" panose="00000500000000000000" pitchFamily="2" charset="0"/>
              <a:ea typeface="Times New Roman"/>
              <a:cs typeface="Times New Roman"/>
              <a:sym typeface="Times New Roman"/>
            </a:endParaRPr>
          </a:p>
        </p:txBody>
      </p:sp>
      <p:sp>
        <p:nvSpPr>
          <p:cNvPr id="60" name="Rectangle 7"/>
          <p:cNvSpPr>
            <a:spLocks/>
          </p:cNvSpPr>
          <p:nvPr/>
        </p:nvSpPr>
        <p:spPr bwMode="auto">
          <a:xfrm>
            <a:off x="4978400" y="5769363"/>
            <a:ext cx="3663951" cy="9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r>
              <a:rPr lang="en-IN" b="1" i="0" u="none" strike="noStrike" cap="none" dirty="0">
                <a:solidFill>
                  <a:srgbClr val="004B7D"/>
                </a:solidFill>
                <a:latin typeface="Montserrat" panose="00000500000000000000" pitchFamily="2" charset="0"/>
                <a:ea typeface="Palatino Linotype"/>
                <a:cs typeface="Palatino Linotype"/>
                <a:sym typeface="Palatino Linotype"/>
              </a:rPr>
              <a:t>Currently, we serve both Indian, UAE and  KSA based  large companies and conglomerates</a:t>
            </a:r>
          </a:p>
        </p:txBody>
      </p:sp>
      <p:grpSp>
        <p:nvGrpSpPr>
          <p:cNvPr id="61" name="Group 60"/>
          <p:cNvGrpSpPr/>
          <p:nvPr/>
        </p:nvGrpSpPr>
        <p:grpSpPr>
          <a:xfrm>
            <a:off x="9229715" y="6499377"/>
            <a:ext cx="279619" cy="190501"/>
            <a:chOff x="10892634" y="6464301"/>
            <a:chExt cx="279619" cy="190501"/>
          </a:xfrm>
        </p:grpSpPr>
        <p:sp>
          <p:nvSpPr>
            <p:cNvPr id="62"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3"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F28968D7-D04E-4889-BB55-2F6EB8BB9192}" type="slidenum">
                <a:rPr lang="en-US" sz="933" smtClean="0">
                  <a:solidFill>
                    <a:srgbClr val="FFFFFF"/>
                  </a:solidFill>
                  <a:latin typeface="Montserrat-Regular" charset="0"/>
                  <a:ea typeface="ＭＳ Ｐゴシック" charset="0"/>
                  <a:cs typeface="Montserrat-Regular" charset="0"/>
                  <a:sym typeface="Montserrat-Regular" charset="0"/>
                </a:rPr>
                <a:t>3</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64"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65" name="Rectangle 24"/>
          <p:cNvSpPr>
            <a:spLocks/>
          </p:cNvSpPr>
          <p:nvPr/>
        </p:nvSpPr>
        <p:spPr bwMode="auto">
          <a:xfrm>
            <a:off x="8098633" y="4742788"/>
            <a:ext cx="1819956" cy="66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528637" lvl="3" indent="-1714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Dubai, UAE</a:t>
            </a:r>
          </a:p>
          <a:p>
            <a:pPr marL="528637" lvl="3" indent="-1714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Riyadh, KSA</a:t>
            </a:r>
          </a:p>
        </p:txBody>
      </p:sp>
      <p:sp>
        <p:nvSpPr>
          <p:cNvPr id="66" name="Rectangle 30"/>
          <p:cNvSpPr>
            <a:spLocks/>
          </p:cNvSpPr>
          <p:nvPr/>
        </p:nvSpPr>
        <p:spPr bwMode="auto">
          <a:xfrm>
            <a:off x="7785026" y="2188869"/>
            <a:ext cx="1887469" cy="64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642937" lvl="3" indent="-285750">
              <a:buClr>
                <a:srgbClr val="004B7D"/>
              </a:buClr>
              <a:buFont typeface="Wingdings" panose="05000000000000000000" pitchFamily="2" charset="2"/>
              <a:buChar char="ü"/>
            </a:pPr>
            <a:r>
              <a:rPr lang="en-US" sz="1700" b="1" dirty="0">
                <a:solidFill>
                  <a:srgbClr val="004B7D"/>
                </a:solidFill>
                <a:latin typeface="Montserrat" panose="00000500000000000000" pitchFamily="2" charset="0"/>
                <a:ea typeface="Palatino Linotype"/>
                <a:cs typeface="Palatino Linotype"/>
                <a:sym typeface="Palatino Linotype"/>
              </a:rPr>
              <a:t>UAE</a:t>
            </a:r>
          </a:p>
          <a:p>
            <a:pPr marL="642937" lvl="3" indent="-285750">
              <a:buClr>
                <a:srgbClr val="004B7D"/>
              </a:buClr>
              <a:buFont typeface="Wingdings" panose="05000000000000000000" pitchFamily="2" charset="2"/>
              <a:buChar char="ü"/>
            </a:pPr>
            <a:r>
              <a:rPr lang="en-US" sz="1700" b="1" dirty="0">
                <a:solidFill>
                  <a:srgbClr val="004B7D"/>
                </a:solidFill>
                <a:latin typeface="Montserrat" panose="00000500000000000000" pitchFamily="2" charset="0"/>
                <a:ea typeface="Palatino Linotype"/>
                <a:cs typeface="Palatino Linotype"/>
                <a:sym typeface="Palatino Linotype"/>
              </a:rPr>
              <a:t>KSA</a:t>
            </a:r>
          </a:p>
        </p:txBody>
      </p:sp>
      <p:sp>
        <p:nvSpPr>
          <p:cNvPr id="68" name="Oval 4"/>
          <p:cNvSpPr>
            <a:spLocks/>
          </p:cNvSpPr>
          <p:nvPr/>
        </p:nvSpPr>
        <p:spPr bwMode="auto">
          <a:xfrm>
            <a:off x="9038955" y="2230740"/>
            <a:ext cx="343692" cy="343692"/>
          </a:xfrm>
          <a:prstGeom prst="ellipse">
            <a:avLst/>
          </a:prstGeom>
          <a:solidFill>
            <a:srgbClr val="00AAE6">
              <a:alpha val="58000"/>
            </a:srgbClr>
          </a:solidFill>
          <a:ln>
            <a:noFill/>
          </a:ln>
          <a:effectLst/>
          <a:scene3d>
            <a:camera prst="orthographicFront">
              <a:rot lat="0" lon="0" rev="0"/>
            </a:camera>
            <a:lightRig rig="contrasting" dir="t">
              <a:rot lat="0" lon="0" rev="7800000"/>
            </a:lightRig>
          </a:scene3d>
          <a:sp3d>
            <a:bevelT w="139700" h="139700"/>
          </a:sp3d>
        </p:spPr>
        <p:txBody>
          <a:bodyPr lIns="0" tIns="0" rIns="0" bIns="0"/>
          <a:lstStyle/>
          <a:p>
            <a:endParaRPr lang="en-US" sz="2400" dirty="0"/>
          </a:p>
        </p:txBody>
      </p:sp>
      <p:sp>
        <p:nvSpPr>
          <p:cNvPr id="60442" name="Line 26"/>
          <p:cNvSpPr>
            <a:spLocks noChangeShapeType="1"/>
          </p:cNvSpPr>
          <p:nvPr/>
        </p:nvSpPr>
        <p:spPr bwMode="auto">
          <a:xfrm flipH="1">
            <a:off x="8473854" y="2574431"/>
            <a:ext cx="688619" cy="2170801"/>
          </a:xfrm>
          <a:prstGeom prst="line">
            <a:avLst/>
          </a:prstGeom>
          <a:noFill/>
          <a:ln w="25400" cap="flat">
            <a:solidFill>
              <a:srgbClr val="004B7D"/>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dirty="0"/>
          </a:p>
        </p:txBody>
      </p:sp>
      <p:pic>
        <p:nvPicPr>
          <p:cNvPr id="5" name="Picture 4"/>
          <p:cNvPicPr>
            <a:picLocks noChangeAspect="1"/>
          </p:cNvPicPr>
          <p:nvPr/>
        </p:nvPicPr>
        <p:blipFill>
          <a:blip r:embed="rId4"/>
          <a:stretch>
            <a:fillRect/>
          </a:stretch>
        </p:blipFill>
        <p:spPr>
          <a:xfrm>
            <a:off x="1323394" y="3862554"/>
            <a:ext cx="367054" cy="319996"/>
          </a:xfrm>
          <a:prstGeom prst="rect">
            <a:avLst/>
          </a:prstGeom>
        </p:spPr>
      </p:pic>
      <p:pic>
        <p:nvPicPr>
          <p:cNvPr id="6" name="Picture 5"/>
          <p:cNvPicPr>
            <a:picLocks noChangeAspect="1"/>
          </p:cNvPicPr>
          <p:nvPr/>
        </p:nvPicPr>
        <p:blipFill>
          <a:blip r:embed="rId5"/>
          <a:stretch>
            <a:fillRect/>
          </a:stretch>
        </p:blipFill>
        <p:spPr>
          <a:xfrm>
            <a:off x="1348536" y="4807679"/>
            <a:ext cx="341912" cy="388841"/>
          </a:xfrm>
          <a:prstGeom prst="rect">
            <a:avLst/>
          </a:prstGeom>
        </p:spPr>
      </p:pic>
      <p:pic>
        <p:nvPicPr>
          <p:cNvPr id="7" name="Picture 6"/>
          <p:cNvPicPr>
            <a:picLocks noChangeAspect="1"/>
          </p:cNvPicPr>
          <p:nvPr/>
        </p:nvPicPr>
        <p:blipFill>
          <a:blip r:embed="rId6"/>
          <a:stretch>
            <a:fillRect/>
          </a:stretch>
        </p:blipFill>
        <p:spPr>
          <a:xfrm>
            <a:off x="1323394" y="5899922"/>
            <a:ext cx="370740" cy="375433"/>
          </a:xfrm>
          <a:prstGeom prst="rect">
            <a:avLst/>
          </a:prstGeom>
        </p:spPr>
      </p:pic>
      <p:pic>
        <p:nvPicPr>
          <p:cNvPr id="72" name="Picture 10"/>
          <p:cNvPicPr>
            <a:picLocks noChangeAspect="1" noChangeArrowheads="1"/>
          </p:cNvPicPr>
          <p:nvPr/>
        </p:nvPicPr>
        <p:blipFill>
          <a:blip r:embed="rId3" cstate="print">
            <a:alphaModFix amt="75000"/>
            <a:duotone>
              <a:prstClr val="black"/>
              <a:srgbClr val="004B7D">
                <a:tint val="45000"/>
                <a:satMod val="400000"/>
              </a:srgbClr>
            </a:duotone>
            <a:extLst>
              <a:ext uri="{28A0092B-C50C-407E-A947-70E740481C1C}">
                <a14:useLocalDpi xmlns:a14="http://schemas.microsoft.com/office/drawing/2010/main" val="0"/>
              </a:ext>
            </a:extLst>
          </a:blip>
          <a:srcRect/>
          <a:stretch>
            <a:fillRect/>
          </a:stretch>
        </p:blipFill>
        <p:spPr bwMode="auto">
          <a:xfrm>
            <a:off x="10087002" y="4498819"/>
            <a:ext cx="207962" cy="385009"/>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Tree>
    <p:extLst>
      <p:ext uri="{BB962C8B-B14F-4D97-AF65-F5344CB8AC3E}">
        <p14:creationId xmlns:p14="http://schemas.microsoft.com/office/powerpoint/2010/main" val="1362093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37870C-C4BA-4F77-9E69-22381AC7C42D}"/>
              </a:ext>
            </a:extLst>
          </p:cNvPr>
          <p:cNvSpPr/>
          <p:nvPr/>
        </p:nvSpPr>
        <p:spPr>
          <a:xfrm>
            <a:off x="0" y="4327451"/>
            <a:ext cx="12185900" cy="2530549"/>
          </a:xfrm>
          <a:prstGeom prst="rect">
            <a:avLst/>
          </a:prstGeom>
          <a:solidFill>
            <a:srgbClr val="004B7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AB7F89BF-EA50-4838-A57F-083184DBED0E}"/>
              </a:ext>
            </a:extLst>
          </p:cNvPr>
          <p:cNvCxnSpPr>
            <a:cxnSpLocks/>
          </p:cNvCxnSpPr>
          <p:nvPr/>
        </p:nvCxnSpPr>
        <p:spPr>
          <a:xfrm>
            <a:off x="6100" y="6666727"/>
            <a:ext cx="121859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E26F954A-5E85-4868-9E6F-79430267EB1F}"/>
              </a:ext>
            </a:extLst>
          </p:cNvPr>
          <p:cNvSpPr/>
          <p:nvPr/>
        </p:nvSpPr>
        <p:spPr>
          <a:xfrm>
            <a:off x="389209" y="6581781"/>
            <a:ext cx="152396" cy="1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C7F17333-5693-4832-98EA-2EB12A681740}"/>
              </a:ext>
            </a:extLst>
          </p:cNvPr>
          <p:cNvSpPr/>
          <p:nvPr/>
        </p:nvSpPr>
        <p:spPr>
          <a:xfrm>
            <a:off x="4619842" y="6585994"/>
            <a:ext cx="152396" cy="1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2633A563-3087-4305-8114-84F449110AAF}"/>
              </a:ext>
            </a:extLst>
          </p:cNvPr>
          <p:cNvSpPr/>
          <p:nvPr/>
        </p:nvSpPr>
        <p:spPr>
          <a:xfrm>
            <a:off x="8618693" y="6582744"/>
            <a:ext cx="152396" cy="1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BB87EC9B-4835-43DF-867F-96A19BDCF979}"/>
              </a:ext>
            </a:extLst>
          </p:cNvPr>
          <p:cNvSpPr txBox="1"/>
          <p:nvPr/>
        </p:nvSpPr>
        <p:spPr>
          <a:xfrm>
            <a:off x="995252" y="4724725"/>
            <a:ext cx="3282581" cy="1892826"/>
          </a:xfrm>
          <a:prstGeom prst="rect">
            <a:avLst/>
          </a:prstGeom>
          <a:noFill/>
        </p:spPr>
        <p:txBody>
          <a:bodyPr wrap="square" rtlCol="0">
            <a:spAutoFit/>
          </a:bodyPr>
          <a:lstStyle/>
          <a:p>
            <a:pPr marR="187325">
              <a:lnSpc>
                <a:spcPct val="99500"/>
              </a:lnSpc>
              <a:buClr>
                <a:srgbClr val="000000"/>
              </a:buClr>
            </a:pPr>
            <a:r>
              <a:rPr lang="en-US" sz="1300" dirty="0">
                <a:solidFill>
                  <a:schemeClr val="bg1"/>
                </a:solidFill>
                <a:latin typeface="Montserrat" panose="00000500000000000000" pitchFamily="2" charset="0"/>
                <a:cs typeface="Times New Roman"/>
                <a:sym typeface="Arial"/>
              </a:rPr>
              <a:t>Our Mission is to provide  value addition, quality and timely services to our clients through Business Advisory, Financial Management, Risk Management, Assurance, Internal Audits, Taxation and other specialized Services. Our measure of success is always Satisfied Clients</a:t>
            </a:r>
          </a:p>
        </p:txBody>
      </p:sp>
      <p:sp>
        <p:nvSpPr>
          <p:cNvPr id="29" name="TextBox 28">
            <a:extLst>
              <a:ext uri="{FF2B5EF4-FFF2-40B4-BE49-F238E27FC236}">
                <a16:creationId xmlns:a16="http://schemas.microsoft.com/office/drawing/2014/main" id="{0E51BE47-E40D-4E42-88B7-BEC1B985B873}"/>
              </a:ext>
            </a:extLst>
          </p:cNvPr>
          <p:cNvSpPr txBox="1"/>
          <p:nvPr/>
        </p:nvSpPr>
        <p:spPr>
          <a:xfrm>
            <a:off x="524724" y="4373110"/>
            <a:ext cx="2638097" cy="353943"/>
          </a:xfrm>
          <a:prstGeom prst="rect">
            <a:avLst/>
          </a:prstGeom>
          <a:noFill/>
        </p:spPr>
        <p:txBody>
          <a:bodyPr wrap="square" rtlCol="0">
            <a:spAutoFit/>
          </a:bodyPr>
          <a:lstStyle/>
          <a:p>
            <a:pPr algn="ctr"/>
            <a:r>
              <a:rPr lang="en-US" altLang="ko-KR" sz="1700" b="1" dirty="0">
                <a:solidFill>
                  <a:srgbClr val="57D3FF"/>
                </a:solidFill>
                <a:latin typeface="Montserrat" panose="00000500000000000000" pitchFamily="2" charset="0"/>
                <a:cs typeface="Arial" pitchFamily="34" charset="0"/>
              </a:rPr>
              <a:t>OUR MISSION</a:t>
            </a:r>
            <a:endParaRPr lang="ko-KR" altLang="en-US" sz="1700" b="1" dirty="0">
              <a:solidFill>
                <a:srgbClr val="57D3FF"/>
              </a:solidFill>
              <a:latin typeface="Montserrat" panose="00000500000000000000" pitchFamily="2" charset="0"/>
              <a:cs typeface="Arial" pitchFamily="34" charset="0"/>
            </a:endParaRPr>
          </a:p>
        </p:txBody>
      </p:sp>
      <p:sp>
        <p:nvSpPr>
          <p:cNvPr id="23" name="Rectangle 1"/>
          <p:cNvSpPr>
            <a:spLocks/>
          </p:cNvSpPr>
          <p:nvPr/>
        </p:nvSpPr>
        <p:spPr bwMode="auto">
          <a:xfrm>
            <a:off x="964407" y="663575"/>
            <a:ext cx="6705356"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MISSION, VISION AND CORE VALUES</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26" name="TextBox 25">
            <a:extLst>
              <a:ext uri="{FF2B5EF4-FFF2-40B4-BE49-F238E27FC236}">
                <a16:creationId xmlns:a16="http://schemas.microsoft.com/office/drawing/2014/main" id="{BB87EC9B-4835-43DF-867F-96A19BDCF979}"/>
              </a:ext>
            </a:extLst>
          </p:cNvPr>
          <p:cNvSpPr txBox="1"/>
          <p:nvPr/>
        </p:nvSpPr>
        <p:spPr>
          <a:xfrm>
            <a:off x="5220110" y="4724725"/>
            <a:ext cx="2841586" cy="1692771"/>
          </a:xfrm>
          <a:prstGeom prst="rect">
            <a:avLst/>
          </a:prstGeom>
          <a:noFill/>
        </p:spPr>
        <p:txBody>
          <a:bodyPr wrap="square" rtlCol="0">
            <a:spAutoFit/>
          </a:bodyPr>
          <a:lstStyle/>
          <a:p>
            <a:pPr marR="187325">
              <a:lnSpc>
                <a:spcPct val="99500"/>
              </a:lnSpc>
              <a:buClr>
                <a:srgbClr val="000000"/>
              </a:buClr>
            </a:pPr>
            <a:r>
              <a:rPr lang="en-US" sz="1300" dirty="0">
                <a:solidFill>
                  <a:schemeClr val="bg1"/>
                </a:solidFill>
                <a:latin typeface="Montserrat" panose="00000500000000000000" pitchFamily="2" charset="0"/>
                <a:cs typeface="Times New Roman"/>
                <a:sym typeface="Arial"/>
              </a:rPr>
              <a:t>To be the leaders in creating value to the clients and be the choice of clients for Business Advisory, Financial Management, Risk Management, Assurance, Internal Audits, Taxation and other specialized Services.</a:t>
            </a:r>
          </a:p>
        </p:txBody>
      </p:sp>
      <p:sp>
        <p:nvSpPr>
          <p:cNvPr id="37" name="TextBox 36">
            <a:extLst>
              <a:ext uri="{FF2B5EF4-FFF2-40B4-BE49-F238E27FC236}">
                <a16:creationId xmlns:a16="http://schemas.microsoft.com/office/drawing/2014/main" id="{0E51BE47-E40D-4E42-88B7-BEC1B985B873}"/>
              </a:ext>
            </a:extLst>
          </p:cNvPr>
          <p:cNvSpPr txBox="1"/>
          <p:nvPr/>
        </p:nvSpPr>
        <p:spPr>
          <a:xfrm>
            <a:off x="4656271" y="4373110"/>
            <a:ext cx="2638100" cy="353943"/>
          </a:xfrm>
          <a:prstGeom prst="rect">
            <a:avLst/>
          </a:prstGeom>
          <a:noFill/>
        </p:spPr>
        <p:txBody>
          <a:bodyPr wrap="square" rtlCol="0">
            <a:spAutoFit/>
          </a:bodyPr>
          <a:lstStyle/>
          <a:p>
            <a:pPr algn="ctr"/>
            <a:r>
              <a:rPr lang="en-US" altLang="ko-KR" sz="1700" b="1" dirty="0">
                <a:solidFill>
                  <a:srgbClr val="57D3FF"/>
                </a:solidFill>
                <a:latin typeface="Montserrat" panose="00000500000000000000" pitchFamily="2" charset="0"/>
                <a:cs typeface="Arial" pitchFamily="34" charset="0"/>
              </a:rPr>
              <a:t>OUR VISION</a:t>
            </a:r>
            <a:endParaRPr lang="ko-KR" altLang="en-US" sz="1700" b="1" dirty="0">
              <a:solidFill>
                <a:srgbClr val="57D3FF"/>
              </a:solidFill>
              <a:latin typeface="Montserrat" panose="00000500000000000000" pitchFamily="2" charset="0"/>
              <a:cs typeface="Arial" pitchFamily="34" charset="0"/>
            </a:endParaRPr>
          </a:p>
        </p:txBody>
      </p:sp>
      <p:grpSp>
        <p:nvGrpSpPr>
          <p:cNvPr id="39" name="Group 38">
            <a:extLst>
              <a:ext uri="{FF2B5EF4-FFF2-40B4-BE49-F238E27FC236}">
                <a16:creationId xmlns:a16="http://schemas.microsoft.com/office/drawing/2014/main" id="{97F0D959-D32B-443E-801A-B9075F0AC740}"/>
              </a:ext>
            </a:extLst>
          </p:cNvPr>
          <p:cNvGrpSpPr/>
          <p:nvPr/>
        </p:nvGrpSpPr>
        <p:grpSpPr>
          <a:xfrm>
            <a:off x="8649391" y="4373110"/>
            <a:ext cx="3620364" cy="1459556"/>
            <a:chOff x="-2661289" y="3387178"/>
            <a:chExt cx="4386693" cy="1459556"/>
          </a:xfrm>
        </p:grpSpPr>
        <p:sp>
          <p:nvSpPr>
            <p:cNvPr id="40" name="TextBox 39">
              <a:extLst>
                <a:ext uri="{FF2B5EF4-FFF2-40B4-BE49-F238E27FC236}">
                  <a16:creationId xmlns:a16="http://schemas.microsoft.com/office/drawing/2014/main" id="{BB87EC9B-4835-43DF-867F-96A19BDCF979}"/>
                </a:ext>
              </a:extLst>
            </p:cNvPr>
            <p:cNvSpPr txBox="1"/>
            <p:nvPr/>
          </p:nvSpPr>
          <p:spPr>
            <a:xfrm>
              <a:off x="-2119242" y="3754127"/>
              <a:ext cx="3844646" cy="1092607"/>
            </a:xfrm>
            <a:prstGeom prst="rect">
              <a:avLst/>
            </a:prstGeom>
            <a:noFill/>
          </p:spPr>
          <p:txBody>
            <a:bodyPr wrap="square" rtlCol="0">
              <a:spAutoFit/>
            </a:bodyPr>
            <a:lstStyle/>
            <a:p>
              <a:pPr marL="285750" marR="187325" indent="-285750">
                <a:lnSpc>
                  <a:spcPct val="99500"/>
                </a:lnSpc>
                <a:spcBef>
                  <a:spcPts val="0"/>
                </a:spcBef>
                <a:buClr>
                  <a:schemeClr val="bg1"/>
                </a:buClr>
                <a:buFont typeface="Arial" panose="020B0604020202020204" pitchFamily="34" charset="0"/>
                <a:buChar char="•"/>
              </a:pPr>
              <a:r>
                <a:rPr lang="en-US" sz="1300" dirty="0">
                  <a:solidFill>
                    <a:schemeClr val="bg1"/>
                  </a:solidFill>
                  <a:latin typeface="Montserrat" panose="00000500000000000000" pitchFamily="2" charset="0"/>
                  <a:cs typeface="Times New Roman"/>
                  <a:sym typeface="Arial"/>
                </a:rPr>
                <a:t>Trusted Partners</a:t>
              </a:r>
            </a:p>
            <a:p>
              <a:pPr marL="285750" marR="187325" indent="-285750">
                <a:lnSpc>
                  <a:spcPct val="99500"/>
                </a:lnSpc>
                <a:spcBef>
                  <a:spcPts val="0"/>
                </a:spcBef>
                <a:buClr>
                  <a:schemeClr val="bg1"/>
                </a:buClr>
                <a:buFont typeface="Arial" panose="020B0604020202020204" pitchFamily="34" charset="0"/>
                <a:buChar char="•"/>
              </a:pPr>
              <a:r>
                <a:rPr lang="en-US" sz="1300" dirty="0">
                  <a:solidFill>
                    <a:schemeClr val="bg1"/>
                  </a:solidFill>
                  <a:latin typeface="Montserrat" panose="00000500000000000000" pitchFamily="2" charset="0"/>
                  <a:cs typeface="Times New Roman"/>
                  <a:sym typeface="Arial"/>
                </a:rPr>
                <a:t>Talented Resources</a:t>
              </a:r>
            </a:p>
            <a:p>
              <a:pPr marL="285750" marR="187325" indent="-285750">
                <a:lnSpc>
                  <a:spcPct val="99500"/>
                </a:lnSpc>
                <a:spcBef>
                  <a:spcPts val="0"/>
                </a:spcBef>
                <a:buClr>
                  <a:schemeClr val="bg1"/>
                </a:buClr>
                <a:buFont typeface="Arial" panose="020B0604020202020204" pitchFamily="34" charset="0"/>
                <a:buChar char="•"/>
              </a:pPr>
              <a:r>
                <a:rPr lang="en-US" sz="1300" dirty="0">
                  <a:solidFill>
                    <a:schemeClr val="bg1"/>
                  </a:solidFill>
                  <a:latin typeface="Montserrat" panose="00000500000000000000" pitchFamily="2" charset="0"/>
                  <a:cs typeface="Times New Roman"/>
                  <a:sym typeface="Arial"/>
                </a:rPr>
                <a:t>Highest level of Trust, Integrity and Excellence</a:t>
              </a:r>
            </a:p>
            <a:p>
              <a:pPr marL="285750" marR="187325" indent="-285750">
                <a:lnSpc>
                  <a:spcPct val="99500"/>
                </a:lnSpc>
                <a:spcBef>
                  <a:spcPts val="0"/>
                </a:spcBef>
                <a:buClr>
                  <a:schemeClr val="bg1"/>
                </a:buClr>
                <a:buFont typeface="Arial" panose="020B0604020202020204" pitchFamily="34" charset="0"/>
                <a:buChar char="•"/>
              </a:pPr>
              <a:r>
                <a:rPr lang="en-US" sz="1300" dirty="0">
                  <a:solidFill>
                    <a:schemeClr val="bg1"/>
                  </a:solidFill>
                  <a:latin typeface="Montserrat" panose="00000500000000000000" pitchFamily="2" charset="0"/>
                  <a:cs typeface="Times New Roman"/>
                  <a:sym typeface="Arial"/>
                </a:rPr>
                <a:t>Create Value</a:t>
              </a:r>
            </a:p>
          </p:txBody>
        </p:sp>
        <p:sp>
          <p:nvSpPr>
            <p:cNvPr id="41" name="TextBox 40">
              <a:extLst>
                <a:ext uri="{FF2B5EF4-FFF2-40B4-BE49-F238E27FC236}">
                  <a16:creationId xmlns:a16="http://schemas.microsoft.com/office/drawing/2014/main" id="{0E51BE47-E40D-4E42-88B7-BEC1B985B873}"/>
                </a:ext>
              </a:extLst>
            </p:cNvPr>
            <p:cNvSpPr txBox="1"/>
            <p:nvPr/>
          </p:nvSpPr>
          <p:spPr>
            <a:xfrm>
              <a:off x="-2661289" y="3387178"/>
              <a:ext cx="3196510" cy="353943"/>
            </a:xfrm>
            <a:prstGeom prst="rect">
              <a:avLst/>
            </a:prstGeom>
            <a:noFill/>
          </p:spPr>
          <p:txBody>
            <a:bodyPr wrap="square" rtlCol="0">
              <a:spAutoFit/>
            </a:bodyPr>
            <a:lstStyle/>
            <a:p>
              <a:pPr algn="ctr"/>
              <a:r>
                <a:rPr lang="en-US" altLang="ko-KR" sz="1700" b="1" dirty="0">
                  <a:solidFill>
                    <a:srgbClr val="57D3FF"/>
                  </a:solidFill>
                  <a:latin typeface="Montserrat" panose="00000500000000000000" pitchFamily="2" charset="0"/>
                  <a:cs typeface="Arial" pitchFamily="34" charset="0"/>
                </a:rPr>
                <a:t>CORE VALUES</a:t>
              </a:r>
              <a:endParaRPr lang="ko-KR" altLang="en-US" sz="1700" b="1" dirty="0">
                <a:solidFill>
                  <a:srgbClr val="57D3FF"/>
                </a:solidFill>
                <a:latin typeface="Montserrat" panose="00000500000000000000" pitchFamily="2" charset="0"/>
                <a:cs typeface="Arial" pitchFamily="34" charset="0"/>
              </a:endParaRPr>
            </a:p>
          </p:txBody>
        </p:sp>
      </p:grpSp>
      <p:cxnSp>
        <p:nvCxnSpPr>
          <p:cNvPr id="42" name="Straight Connector 41"/>
          <p:cNvCxnSpPr/>
          <p:nvPr/>
        </p:nvCxnSpPr>
        <p:spPr>
          <a:xfrm flipV="1">
            <a:off x="4105096" y="4327451"/>
            <a:ext cx="0" cy="2362427"/>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8107934" y="4327451"/>
            <a:ext cx="0" cy="2362427"/>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9229715" y="6499377"/>
            <a:ext cx="279619" cy="190501"/>
            <a:chOff x="10892634" y="6464301"/>
            <a:chExt cx="279619" cy="190501"/>
          </a:xfrm>
        </p:grpSpPr>
        <p:sp>
          <p:nvSpPr>
            <p:cNvPr id="45"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6"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C698637D-3B80-4477-ADF9-A7B188E90E7B}" type="slidenum">
                <a:rPr lang="en-US" sz="933" smtClean="0">
                  <a:solidFill>
                    <a:srgbClr val="FFFFFF"/>
                  </a:solidFill>
                  <a:latin typeface="Montserrat-Regular" charset="0"/>
                  <a:ea typeface="ＭＳ Ｐゴシック" charset="0"/>
                  <a:cs typeface="Montserrat-Regular" charset="0"/>
                  <a:sym typeface="Montserrat-Regular" charset="0"/>
                </a:rPr>
                <a:t>4</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47"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chemeClr val="bg1"/>
                </a:solidFill>
              </a:rPr>
              <a:t>@2024 | MAHABALESH MADHUSUDANA </a:t>
            </a:r>
            <a:r>
              <a:rPr lang="en-GB" sz="800" b="1" i="0" u="none" strike="noStrike" cap="none" dirty="0">
                <a:solidFill>
                  <a:schemeClr val="bg1"/>
                </a:solidFill>
                <a:ea typeface="Times New Roman"/>
                <a:cs typeface="Times New Roman"/>
                <a:sym typeface="Times New Roman"/>
              </a:rPr>
              <a:t>&amp; ASSOCIATES</a:t>
            </a:r>
          </a:p>
        </p:txBody>
      </p:sp>
      <p:pic>
        <p:nvPicPr>
          <p:cNvPr id="19" name="Picture 18"/>
          <p:cNvPicPr>
            <a:picLocks noChangeAspect="1"/>
          </p:cNvPicPr>
          <p:nvPr/>
        </p:nvPicPr>
        <p:blipFill>
          <a:blip r:embed="rId2"/>
          <a:stretch>
            <a:fillRect/>
          </a:stretch>
        </p:blipFill>
        <p:spPr>
          <a:xfrm>
            <a:off x="273471" y="5092643"/>
            <a:ext cx="630000" cy="639000"/>
          </a:xfrm>
          <a:prstGeom prst="rect">
            <a:avLst/>
          </a:prstGeom>
        </p:spPr>
      </p:pic>
      <p:pic>
        <p:nvPicPr>
          <p:cNvPr id="20" name="Picture 19"/>
          <p:cNvPicPr>
            <a:picLocks noChangeAspect="1"/>
          </p:cNvPicPr>
          <p:nvPr/>
        </p:nvPicPr>
        <p:blipFill>
          <a:blip r:embed="rId3"/>
          <a:stretch>
            <a:fillRect/>
          </a:stretch>
        </p:blipFill>
        <p:spPr>
          <a:xfrm>
            <a:off x="4341315" y="5101793"/>
            <a:ext cx="739448" cy="558885"/>
          </a:xfrm>
          <a:prstGeom prst="rect">
            <a:avLst/>
          </a:prstGeom>
        </p:spPr>
      </p:pic>
      <p:pic>
        <p:nvPicPr>
          <p:cNvPr id="21" name="Picture 20"/>
          <p:cNvPicPr>
            <a:picLocks noChangeAspect="1"/>
          </p:cNvPicPr>
          <p:nvPr/>
        </p:nvPicPr>
        <p:blipFill>
          <a:blip r:embed="rId4"/>
          <a:stretch>
            <a:fillRect/>
          </a:stretch>
        </p:blipFill>
        <p:spPr>
          <a:xfrm>
            <a:off x="8356332" y="5025315"/>
            <a:ext cx="586118" cy="586118"/>
          </a:xfrm>
          <a:prstGeom prst="rect">
            <a:avLst/>
          </a:prstGeom>
        </p:spPr>
      </p:pic>
    </p:spTree>
    <p:extLst>
      <p:ext uri="{BB962C8B-B14F-4D97-AF65-F5344CB8AC3E}">
        <p14:creationId xmlns:p14="http://schemas.microsoft.com/office/powerpoint/2010/main" val="3494569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137"/>
          <p:cNvSpPr/>
          <p:nvPr/>
        </p:nvSpPr>
        <p:spPr>
          <a:xfrm>
            <a:off x="13381" y="0"/>
            <a:ext cx="12192000" cy="68580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0423" name="Rectangle 7"/>
          <p:cNvSpPr>
            <a:spLocks/>
          </p:cNvSpPr>
          <p:nvPr/>
        </p:nvSpPr>
        <p:spPr bwMode="auto">
          <a:xfrm>
            <a:off x="964407" y="1073887"/>
            <a:ext cx="4681628" cy="287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lvl="0" algn="just">
              <a:lnSpc>
                <a:spcPct val="99500"/>
              </a:lnSpc>
            </a:pPr>
            <a:r>
              <a:rPr lang="en-US" sz="1700" b="1" i="1" dirty="0">
                <a:solidFill>
                  <a:srgbClr val="008EC0"/>
                </a:solidFill>
                <a:latin typeface="Montserrat" panose="00000500000000000000" pitchFamily="2" charset="0"/>
                <a:ea typeface="Times New Roman"/>
                <a:cs typeface="Times New Roman"/>
                <a:sym typeface="Times New Roman"/>
              </a:rPr>
              <a:t>We and our team are specialized in :</a:t>
            </a:r>
          </a:p>
        </p:txBody>
      </p:sp>
      <p:sp>
        <p:nvSpPr>
          <p:cNvPr id="4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SPECIALIZATIONS</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139" name="Rectangle 138">
            <a:extLst>
              <a:ext uri="{FF2B5EF4-FFF2-40B4-BE49-F238E27FC236}">
                <a16:creationId xmlns:a16="http://schemas.microsoft.com/office/drawing/2014/main" id="{37F5218F-BEE7-4E57-B2B4-F91AE40C84A6}"/>
              </a:ext>
            </a:extLst>
          </p:cNvPr>
          <p:cNvSpPr/>
          <p:nvPr/>
        </p:nvSpPr>
        <p:spPr>
          <a:xfrm>
            <a:off x="0" y="1472018"/>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57" name="Rectangle 156">
            <a:extLst>
              <a:ext uri="{FF2B5EF4-FFF2-40B4-BE49-F238E27FC236}">
                <a16:creationId xmlns:a16="http://schemas.microsoft.com/office/drawing/2014/main" id="{37F5218F-BEE7-4E57-B2B4-F91AE40C84A6}"/>
              </a:ext>
            </a:extLst>
          </p:cNvPr>
          <p:cNvSpPr/>
          <p:nvPr/>
        </p:nvSpPr>
        <p:spPr>
          <a:xfrm>
            <a:off x="2073355" y="1472018"/>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58" name="Rectangle 157">
            <a:extLst>
              <a:ext uri="{FF2B5EF4-FFF2-40B4-BE49-F238E27FC236}">
                <a16:creationId xmlns:a16="http://schemas.microsoft.com/office/drawing/2014/main" id="{37F5218F-BEE7-4E57-B2B4-F91AE40C84A6}"/>
              </a:ext>
            </a:extLst>
          </p:cNvPr>
          <p:cNvSpPr/>
          <p:nvPr/>
        </p:nvSpPr>
        <p:spPr>
          <a:xfrm>
            <a:off x="4146709" y="1472018"/>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59" name="Rectangle 158">
            <a:extLst>
              <a:ext uri="{FF2B5EF4-FFF2-40B4-BE49-F238E27FC236}">
                <a16:creationId xmlns:a16="http://schemas.microsoft.com/office/drawing/2014/main" id="{37F5218F-BEE7-4E57-B2B4-F91AE40C84A6}"/>
              </a:ext>
            </a:extLst>
          </p:cNvPr>
          <p:cNvSpPr/>
          <p:nvPr/>
        </p:nvSpPr>
        <p:spPr>
          <a:xfrm>
            <a:off x="6220064" y="1472018"/>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0" name="Rectangle 159">
            <a:extLst>
              <a:ext uri="{FF2B5EF4-FFF2-40B4-BE49-F238E27FC236}">
                <a16:creationId xmlns:a16="http://schemas.microsoft.com/office/drawing/2014/main" id="{37F5218F-BEE7-4E57-B2B4-F91AE40C84A6}"/>
              </a:ext>
            </a:extLst>
          </p:cNvPr>
          <p:cNvSpPr/>
          <p:nvPr/>
        </p:nvSpPr>
        <p:spPr>
          <a:xfrm>
            <a:off x="8300109" y="1472018"/>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1" name="Rectangle 160">
            <a:extLst>
              <a:ext uri="{FF2B5EF4-FFF2-40B4-BE49-F238E27FC236}">
                <a16:creationId xmlns:a16="http://schemas.microsoft.com/office/drawing/2014/main" id="{37F5218F-BEE7-4E57-B2B4-F91AE40C84A6}"/>
              </a:ext>
            </a:extLst>
          </p:cNvPr>
          <p:cNvSpPr/>
          <p:nvPr/>
        </p:nvSpPr>
        <p:spPr>
          <a:xfrm>
            <a:off x="10373464" y="1472018"/>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3" name="Rectangle 162">
            <a:extLst>
              <a:ext uri="{FF2B5EF4-FFF2-40B4-BE49-F238E27FC236}">
                <a16:creationId xmlns:a16="http://schemas.microsoft.com/office/drawing/2014/main" id="{37F5218F-BEE7-4E57-B2B4-F91AE40C84A6}"/>
              </a:ext>
            </a:extLst>
          </p:cNvPr>
          <p:cNvSpPr/>
          <p:nvPr/>
        </p:nvSpPr>
        <p:spPr>
          <a:xfrm>
            <a:off x="0"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4" name="Rectangle 163">
            <a:extLst>
              <a:ext uri="{FF2B5EF4-FFF2-40B4-BE49-F238E27FC236}">
                <a16:creationId xmlns:a16="http://schemas.microsoft.com/office/drawing/2014/main" id="{37F5218F-BEE7-4E57-B2B4-F91AE40C84A6}"/>
              </a:ext>
            </a:extLst>
          </p:cNvPr>
          <p:cNvSpPr/>
          <p:nvPr/>
        </p:nvSpPr>
        <p:spPr>
          <a:xfrm>
            <a:off x="2073355"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5" name="Rectangle 164">
            <a:extLst>
              <a:ext uri="{FF2B5EF4-FFF2-40B4-BE49-F238E27FC236}">
                <a16:creationId xmlns:a16="http://schemas.microsoft.com/office/drawing/2014/main" id="{37F5218F-BEE7-4E57-B2B4-F91AE40C84A6}"/>
              </a:ext>
            </a:extLst>
          </p:cNvPr>
          <p:cNvSpPr/>
          <p:nvPr/>
        </p:nvSpPr>
        <p:spPr>
          <a:xfrm>
            <a:off x="4146709" y="3279553"/>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6" name="Rectangle 165">
            <a:extLst>
              <a:ext uri="{FF2B5EF4-FFF2-40B4-BE49-F238E27FC236}">
                <a16:creationId xmlns:a16="http://schemas.microsoft.com/office/drawing/2014/main" id="{37F5218F-BEE7-4E57-B2B4-F91AE40C84A6}"/>
              </a:ext>
            </a:extLst>
          </p:cNvPr>
          <p:cNvSpPr/>
          <p:nvPr/>
        </p:nvSpPr>
        <p:spPr>
          <a:xfrm>
            <a:off x="6220064"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7" name="Rectangle 166">
            <a:extLst>
              <a:ext uri="{FF2B5EF4-FFF2-40B4-BE49-F238E27FC236}">
                <a16:creationId xmlns:a16="http://schemas.microsoft.com/office/drawing/2014/main" id="{37F5218F-BEE7-4E57-B2B4-F91AE40C84A6}"/>
              </a:ext>
            </a:extLst>
          </p:cNvPr>
          <p:cNvSpPr/>
          <p:nvPr/>
        </p:nvSpPr>
        <p:spPr>
          <a:xfrm>
            <a:off x="8300109"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8" name="Rectangle 167">
            <a:extLst>
              <a:ext uri="{FF2B5EF4-FFF2-40B4-BE49-F238E27FC236}">
                <a16:creationId xmlns:a16="http://schemas.microsoft.com/office/drawing/2014/main" id="{37F5218F-BEE7-4E57-B2B4-F91AE40C84A6}"/>
              </a:ext>
            </a:extLst>
          </p:cNvPr>
          <p:cNvSpPr/>
          <p:nvPr/>
        </p:nvSpPr>
        <p:spPr>
          <a:xfrm>
            <a:off x="10373464"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0" name="Rectangle 169">
            <a:extLst>
              <a:ext uri="{FF2B5EF4-FFF2-40B4-BE49-F238E27FC236}">
                <a16:creationId xmlns:a16="http://schemas.microsoft.com/office/drawing/2014/main" id="{37F5218F-BEE7-4E57-B2B4-F91AE40C84A6}"/>
              </a:ext>
            </a:extLst>
          </p:cNvPr>
          <p:cNvSpPr/>
          <p:nvPr/>
        </p:nvSpPr>
        <p:spPr>
          <a:xfrm>
            <a:off x="0" y="5073880"/>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1" name="Rectangle 170">
            <a:extLst>
              <a:ext uri="{FF2B5EF4-FFF2-40B4-BE49-F238E27FC236}">
                <a16:creationId xmlns:a16="http://schemas.microsoft.com/office/drawing/2014/main" id="{37F5218F-BEE7-4E57-B2B4-F91AE40C84A6}"/>
              </a:ext>
            </a:extLst>
          </p:cNvPr>
          <p:cNvSpPr/>
          <p:nvPr/>
        </p:nvSpPr>
        <p:spPr>
          <a:xfrm>
            <a:off x="2073355" y="5073880"/>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2" name="Rectangle 171">
            <a:extLst>
              <a:ext uri="{FF2B5EF4-FFF2-40B4-BE49-F238E27FC236}">
                <a16:creationId xmlns:a16="http://schemas.microsoft.com/office/drawing/2014/main" id="{37F5218F-BEE7-4E57-B2B4-F91AE40C84A6}"/>
              </a:ext>
            </a:extLst>
          </p:cNvPr>
          <p:cNvSpPr/>
          <p:nvPr/>
        </p:nvSpPr>
        <p:spPr>
          <a:xfrm>
            <a:off x="4146709" y="5073880"/>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3" name="Rectangle 172">
            <a:extLst>
              <a:ext uri="{FF2B5EF4-FFF2-40B4-BE49-F238E27FC236}">
                <a16:creationId xmlns:a16="http://schemas.microsoft.com/office/drawing/2014/main" id="{37F5218F-BEE7-4E57-B2B4-F91AE40C84A6}"/>
              </a:ext>
            </a:extLst>
          </p:cNvPr>
          <p:cNvSpPr/>
          <p:nvPr/>
        </p:nvSpPr>
        <p:spPr>
          <a:xfrm>
            <a:off x="6220064" y="5073880"/>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4" name="Rectangle 173">
            <a:extLst>
              <a:ext uri="{FF2B5EF4-FFF2-40B4-BE49-F238E27FC236}">
                <a16:creationId xmlns:a16="http://schemas.microsoft.com/office/drawing/2014/main" id="{37F5218F-BEE7-4E57-B2B4-F91AE40C84A6}"/>
              </a:ext>
            </a:extLst>
          </p:cNvPr>
          <p:cNvSpPr/>
          <p:nvPr/>
        </p:nvSpPr>
        <p:spPr>
          <a:xfrm>
            <a:off x="8300109" y="5073880"/>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5" name="Rectangle 174">
            <a:extLst>
              <a:ext uri="{FF2B5EF4-FFF2-40B4-BE49-F238E27FC236}">
                <a16:creationId xmlns:a16="http://schemas.microsoft.com/office/drawing/2014/main" id="{37F5218F-BEE7-4E57-B2B4-F91AE40C84A6}"/>
              </a:ext>
            </a:extLst>
          </p:cNvPr>
          <p:cNvSpPr/>
          <p:nvPr/>
        </p:nvSpPr>
        <p:spPr>
          <a:xfrm>
            <a:off x="10373464" y="5073880"/>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7" name="Rectangle 5"/>
          <p:cNvSpPr>
            <a:spLocks/>
          </p:cNvSpPr>
          <p:nvPr/>
        </p:nvSpPr>
        <p:spPr bwMode="auto">
          <a:xfrm>
            <a:off x="0" y="2255356"/>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Audit</a:t>
            </a:r>
          </a:p>
          <a:p>
            <a:pPr algn="ctr"/>
            <a:r>
              <a:rPr lang="en-US" sz="1400" b="1" dirty="0">
                <a:latin typeface="Montserrat" panose="00000500000000000000" pitchFamily="2" charset="0"/>
              </a:rPr>
              <a:t>Assurance </a:t>
            </a:r>
          </a:p>
          <a:p>
            <a:pPr algn="ctr"/>
            <a:r>
              <a:rPr lang="en-US" sz="1400" b="1" dirty="0">
                <a:latin typeface="Montserrat" panose="00000500000000000000" pitchFamily="2" charset="0"/>
              </a:rPr>
              <a:t>Internal Audit</a:t>
            </a:r>
            <a:endParaRPr lang="en-IN" sz="1400" b="1" dirty="0">
              <a:latin typeface="Montserrat" panose="00000500000000000000" pitchFamily="2" charset="0"/>
            </a:endParaRPr>
          </a:p>
        </p:txBody>
      </p:sp>
      <p:sp>
        <p:nvSpPr>
          <p:cNvPr id="178" name="Rectangle 5"/>
          <p:cNvSpPr>
            <a:spLocks/>
          </p:cNvSpPr>
          <p:nvPr/>
        </p:nvSpPr>
        <p:spPr bwMode="auto">
          <a:xfrm>
            <a:off x="2073353" y="2268198"/>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IT &amp; Systems Management</a:t>
            </a:r>
            <a:endParaRPr lang="en-IN" sz="1400" b="1" dirty="0">
              <a:latin typeface="Montserrat" panose="00000500000000000000" pitchFamily="2" charset="0"/>
            </a:endParaRPr>
          </a:p>
        </p:txBody>
      </p:sp>
      <p:sp>
        <p:nvSpPr>
          <p:cNvPr id="179" name="Rectangle 5"/>
          <p:cNvSpPr>
            <a:spLocks/>
          </p:cNvSpPr>
          <p:nvPr/>
        </p:nvSpPr>
        <p:spPr bwMode="auto">
          <a:xfrm>
            <a:off x="4140017" y="2286637"/>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Project Performance Life Cycle Management</a:t>
            </a:r>
            <a:endParaRPr lang="en-IN" sz="1400" b="1" dirty="0">
              <a:latin typeface="Montserrat" panose="00000500000000000000" pitchFamily="2" charset="0"/>
            </a:endParaRPr>
          </a:p>
        </p:txBody>
      </p:sp>
      <p:sp>
        <p:nvSpPr>
          <p:cNvPr id="180" name="Rectangle 5"/>
          <p:cNvSpPr>
            <a:spLocks/>
          </p:cNvSpPr>
          <p:nvPr/>
        </p:nvSpPr>
        <p:spPr bwMode="auto">
          <a:xfrm>
            <a:off x="6213370" y="2299479"/>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Fraud Risk Management</a:t>
            </a:r>
            <a:endParaRPr lang="en-IN" sz="1400" b="1" dirty="0">
              <a:latin typeface="Montserrat" panose="00000500000000000000" pitchFamily="2" charset="0"/>
            </a:endParaRPr>
          </a:p>
          <a:p>
            <a:pPr algn="ctr"/>
            <a:r>
              <a:rPr lang="en-US" sz="1400" b="1" dirty="0">
                <a:latin typeface="Montserrat" panose="00000500000000000000" pitchFamily="2" charset="0"/>
              </a:rPr>
              <a:t>And Forensic Accounting</a:t>
            </a:r>
            <a:endParaRPr lang="en-IN" sz="1400" b="1" dirty="0">
              <a:latin typeface="Montserrat" panose="00000500000000000000" pitchFamily="2" charset="0"/>
            </a:endParaRPr>
          </a:p>
        </p:txBody>
      </p:sp>
      <p:sp>
        <p:nvSpPr>
          <p:cNvPr id="181" name="Rectangle 5"/>
          <p:cNvSpPr>
            <a:spLocks/>
          </p:cNvSpPr>
          <p:nvPr/>
        </p:nvSpPr>
        <p:spPr bwMode="auto">
          <a:xfrm>
            <a:off x="8300109" y="2300118"/>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Enterprise Risk Management and Risk Advisory</a:t>
            </a:r>
            <a:endParaRPr lang="en-IN" sz="1400" b="1" dirty="0">
              <a:latin typeface="Montserrat" panose="00000500000000000000" pitchFamily="2" charset="0"/>
            </a:endParaRPr>
          </a:p>
        </p:txBody>
      </p:sp>
      <p:sp>
        <p:nvSpPr>
          <p:cNvPr id="182" name="Rectangle 5"/>
          <p:cNvSpPr>
            <a:spLocks/>
          </p:cNvSpPr>
          <p:nvPr/>
        </p:nvSpPr>
        <p:spPr bwMode="auto">
          <a:xfrm>
            <a:off x="10366775" y="2299479"/>
            <a:ext cx="183191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Corporate Governance &amp; Statutory Compliance</a:t>
            </a:r>
            <a:endParaRPr lang="en-IN" sz="1400" b="1" dirty="0">
              <a:latin typeface="Montserrat" panose="00000500000000000000" pitchFamily="2" charset="0"/>
            </a:endParaRPr>
          </a:p>
        </p:txBody>
      </p:sp>
      <p:sp>
        <p:nvSpPr>
          <p:cNvPr id="183" name="Rectangle 5"/>
          <p:cNvSpPr>
            <a:spLocks/>
          </p:cNvSpPr>
          <p:nvPr/>
        </p:nvSpPr>
        <p:spPr bwMode="auto">
          <a:xfrm>
            <a:off x="6689" y="4053666"/>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Business Advisory and Management Consulting</a:t>
            </a:r>
            <a:endParaRPr lang="en-IN" sz="1400" b="1" dirty="0">
              <a:latin typeface="Montserrat" panose="00000500000000000000" pitchFamily="2" charset="0"/>
            </a:endParaRPr>
          </a:p>
        </p:txBody>
      </p:sp>
      <p:sp>
        <p:nvSpPr>
          <p:cNvPr id="184" name="Rectangle 5"/>
          <p:cNvSpPr>
            <a:spLocks/>
          </p:cNvSpPr>
          <p:nvPr/>
        </p:nvSpPr>
        <p:spPr bwMode="auto">
          <a:xfrm>
            <a:off x="2080042" y="4066508"/>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Due Diligence Services</a:t>
            </a:r>
            <a:endParaRPr lang="en-IN" sz="1400" b="1" dirty="0">
              <a:latin typeface="Montserrat" panose="00000500000000000000" pitchFamily="2" charset="0"/>
            </a:endParaRPr>
          </a:p>
        </p:txBody>
      </p:sp>
      <p:sp>
        <p:nvSpPr>
          <p:cNvPr id="185" name="Rectangle 5"/>
          <p:cNvSpPr>
            <a:spLocks/>
          </p:cNvSpPr>
          <p:nvPr/>
        </p:nvSpPr>
        <p:spPr bwMode="auto">
          <a:xfrm>
            <a:off x="4146706" y="4084947"/>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Shared Service Centre and Outsourced Services</a:t>
            </a:r>
            <a:endParaRPr lang="en-IN" sz="1400" b="1" dirty="0">
              <a:latin typeface="Montserrat" panose="00000500000000000000" pitchFamily="2" charset="0"/>
            </a:endParaRPr>
          </a:p>
        </p:txBody>
      </p:sp>
      <p:sp>
        <p:nvSpPr>
          <p:cNvPr id="186" name="Rectangle 5"/>
          <p:cNvSpPr>
            <a:spLocks/>
          </p:cNvSpPr>
          <p:nvPr/>
        </p:nvSpPr>
        <p:spPr bwMode="auto">
          <a:xfrm>
            <a:off x="6220059" y="4097789"/>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Taxation</a:t>
            </a:r>
            <a:endParaRPr lang="en-IN" sz="1400" b="1" dirty="0">
              <a:latin typeface="Montserrat" panose="00000500000000000000" pitchFamily="2" charset="0"/>
            </a:endParaRPr>
          </a:p>
          <a:p>
            <a:pPr algn="ctr"/>
            <a:r>
              <a:rPr lang="en-US" sz="1400" b="1" dirty="0">
                <a:latin typeface="Montserrat" panose="00000500000000000000" pitchFamily="2" charset="0"/>
              </a:rPr>
              <a:t>Direct &amp; Indirect</a:t>
            </a:r>
            <a:endParaRPr lang="en-IN" sz="1400" b="1" dirty="0">
              <a:latin typeface="Montserrat" panose="00000500000000000000" pitchFamily="2" charset="0"/>
            </a:endParaRPr>
          </a:p>
        </p:txBody>
      </p:sp>
      <p:sp>
        <p:nvSpPr>
          <p:cNvPr id="187" name="Rectangle 5"/>
          <p:cNvSpPr>
            <a:spLocks/>
          </p:cNvSpPr>
          <p:nvPr/>
        </p:nvSpPr>
        <p:spPr bwMode="auto">
          <a:xfrm>
            <a:off x="8306798" y="4098428"/>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Virtual CFO </a:t>
            </a:r>
          </a:p>
          <a:p>
            <a:pPr algn="ctr"/>
            <a:r>
              <a:rPr lang="en-US" sz="1400" b="1" dirty="0">
                <a:latin typeface="Montserrat" panose="00000500000000000000" pitchFamily="2" charset="0"/>
              </a:rPr>
              <a:t>Services</a:t>
            </a:r>
            <a:endParaRPr lang="en-IN" sz="1400" b="1" dirty="0">
              <a:latin typeface="Montserrat" panose="00000500000000000000" pitchFamily="2" charset="0"/>
            </a:endParaRPr>
          </a:p>
        </p:txBody>
      </p:sp>
      <p:sp>
        <p:nvSpPr>
          <p:cNvPr id="188" name="Rectangle 5"/>
          <p:cNvSpPr>
            <a:spLocks/>
          </p:cNvSpPr>
          <p:nvPr/>
        </p:nvSpPr>
        <p:spPr bwMode="auto">
          <a:xfrm>
            <a:off x="10373464" y="4097789"/>
            <a:ext cx="183191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Business </a:t>
            </a:r>
          </a:p>
          <a:p>
            <a:pPr algn="ctr"/>
            <a:r>
              <a:rPr lang="en-US" sz="1400" b="1" dirty="0">
                <a:latin typeface="Montserrat" panose="00000500000000000000" pitchFamily="2" charset="0"/>
              </a:rPr>
              <a:t>Valuation Services</a:t>
            </a:r>
            <a:endParaRPr lang="en-IN" sz="1400" b="1" dirty="0">
              <a:latin typeface="Montserrat" panose="00000500000000000000" pitchFamily="2" charset="0"/>
            </a:endParaRPr>
          </a:p>
        </p:txBody>
      </p:sp>
      <p:sp>
        <p:nvSpPr>
          <p:cNvPr id="189" name="Rectangle 5"/>
          <p:cNvSpPr>
            <a:spLocks/>
          </p:cNvSpPr>
          <p:nvPr/>
        </p:nvSpPr>
        <p:spPr bwMode="auto">
          <a:xfrm>
            <a:off x="6689" y="5781772"/>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Business Excellence &amp; Performance Evaluation Management</a:t>
            </a:r>
            <a:endParaRPr lang="en-IN" sz="1400" b="1" dirty="0">
              <a:latin typeface="Montserrat" panose="00000500000000000000" pitchFamily="2" charset="0"/>
            </a:endParaRPr>
          </a:p>
        </p:txBody>
      </p:sp>
      <p:sp>
        <p:nvSpPr>
          <p:cNvPr id="190" name="Rectangle 5"/>
          <p:cNvSpPr>
            <a:spLocks/>
          </p:cNvSpPr>
          <p:nvPr/>
        </p:nvSpPr>
        <p:spPr bwMode="auto">
          <a:xfrm>
            <a:off x="2080042" y="5694406"/>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Outsourced Services</a:t>
            </a:r>
            <a:endParaRPr lang="en-IN" sz="1400" b="1" dirty="0">
              <a:latin typeface="Montserrat" panose="00000500000000000000" pitchFamily="2" charset="0"/>
            </a:endParaRPr>
          </a:p>
        </p:txBody>
      </p:sp>
      <p:sp>
        <p:nvSpPr>
          <p:cNvPr id="191" name="Rectangle 5"/>
          <p:cNvSpPr>
            <a:spLocks/>
          </p:cNvSpPr>
          <p:nvPr/>
        </p:nvSpPr>
        <p:spPr bwMode="auto">
          <a:xfrm>
            <a:off x="4146706" y="5712845"/>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Attestation &amp; Certifications</a:t>
            </a:r>
            <a:endParaRPr lang="en-IN" sz="1400" b="1" dirty="0">
              <a:latin typeface="Montserrat" panose="00000500000000000000" pitchFamily="2" charset="0"/>
            </a:endParaRPr>
          </a:p>
        </p:txBody>
      </p:sp>
      <p:sp>
        <p:nvSpPr>
          <p:cNvPr id="192" name="Rectangle 5"/>
          <p:cNvSpPr>
            <a:spLocks/>
          </p:cNvSpPr>
          <p:nvPr/>
        </p:nvSpPr>
        <p:spPr bwMode="auto">
          <a:xfrm>
            <a:off x="6220059" y="5725687"/>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Start Up Operations Management</a:t>
            </a:r>
            <a:endParaRPr lang="en-IN" sz="1400" b="1" dirty="0">
              <a:latin typeface="Montserrat" panose="00000500000000000000" pitchFamily="2" charset="0"/>
            </a:endParaRPr>
          </a:p>
        </p:txBody>
      </p:sp>
      <p:sp>
        <p:nvSpPr>
          <p:cNvPr id="193" name="Rectangle 5"/>
          <p:cNvSpPr>
            <a:spLocks/>
          </p:cNvSpPr>
          <p:nvPr/>
        </p:nvSpPr>
        <p:spPr bwMode="auto">
          <a:xfrm>
            <a:off x="8306798" y="5726326"/>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Corporate </a:t>
            </a:r>
          </a:p>
          <a:p>
            <a:pPr algn="ctr"/>
            <a:r>
              <a:rPr lang="en-US" sz="1400" b="1" dirty="0">
                <a:latin typeface="Montserrat" panose="00000500000000000000" pitchFamily="2" charset="0"/>
              </a:rPr>
              <a:t>Finance </a:t>
            </a:r>
          </a:p>
          <a:p>
            <a:pPr algn="ctr"/>
            <a:r>
              <a:rPr lang="en-US" sz="1400" b="1" dirty="0">
                <a:latin typeface="Montserrat" panose="00000500000000000000" pitchFamily="2" charset="0"/>
              </a:rPr>
              <a:t>Activities </a:t>
            </a:r>
            <a:endParaRPr lang="en-IN" sz="1400" b="1" dirty="0">
              <a:latin typeface="Montserrat" panose="00000500000000000000" pitchFamily="2" charset="0"/>
            </a:endParaRPr>
          </a:p>
        </p:txBody>
      </p:sp>
      <p:sp>
        <p:nvSpPr>
          <p:cNvPr id="194" name="Rectangle 5"/>
          <p:cNvSpPr>
            <a:spLocks/>
          </p:cNvSpPr>
          <p:nvPr/>
        </p:nvSpPr>
        <p:spPr bwMode="auto">
          <a:xfrm>
            <a:off x="10373464" y="5725687"/>
            <a:ext cx="183191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Processes &amp; Systems</a:t>
            </a:r>
            <a:endParaRPr lang="en-IN" sz="1400" b="1" dirty="0">
              <a:latin typeface="Montserrat" panose="00000500000000000000" pitchFamily="2" charset="0"/>
            </a:endParaRPr>
          </a:p>
          <a:p>
            <a:pPr algn="ctr"/>
            <a:r>
              <a:rPr lang="en-US" sz="1400" b="1" dirty="0">
                <a:latin typeface="Montserrat" panose="00000500000000000000" pitchFamily="2" charset="0"/>
              </a:rPr>
              <a:t>Reviews</a:t>
            </a:r>
            <a:endParaRPr lang="en-IN" sz="1400" b="1" dirty="0">
              <a:latin typeface="Montserrat" panose="00000500000000000000" pitchFamily="2" charset="0"/>
            </a:endParaRPr>
          </a:p>
        </p:txBody>
      </p:sp>
      <p:pic>
        <p:nvPicPr>
          <p:cNvPr id="24" name="Picture 23"/>
          <p:cNvPicPr>
            <a:picLocks noChangeAspect="1"/>
          </p:cNvPicPr>
          <p:nvPr/>
        </p:nvPicPr>
        <p:blipFill>
          <a:blip r:embed="rId2"/>
          <a:stretch>
            <a:fillRect/>
          </a:stretch>
        </p:blipFill>
        <p:spPr>
          <a:xfrm>
            <a:off x="763107" y="1743520"/>
            <a:ext cx="425613" cy="423953"/>
          </a:xfrm>
          <a:prstGeom prst="rect">
            <a:avLst/>
          </a:prstGeom>
        </p:spPr>
      </p:pic>
      <p:pic>
        <p:nvPicPr>
          <p:cNvPr id="25" name="Picture 24"/>
          <p:cNvPicPr>
            <a:picLocks noChangeAspect="1"/>
          </p:cNvPicPr>
          <p:nvPr/>
        </p:nvPicPr>
        <p:blipFill>
          <a:blip r:embed="rId3"/>
          <a:stretch>
            <a:fillRect/>
          </a:stretch>
        </p:blipFill>
        <p:spPr>
          <a:xfrm>
            <a:off x="2767299" y="1739664"/>
            <a:ext cx="423953" cy="423953"/>
          </a:xfrm>
          <a:prstGeom prst="rect">
            <a:avLst/>
          </a:prstGeom>
        </p:spPr>
      </p:pic>
      <p:pic>
        <p:nvPicPr>
          <p:cNvPr id="26" name="Picture 25"/>
          <p:cNvPicPr>
            <a:picLocks noChangeAspect="1"/>
          </p:cNvPicPr>
          <p:nvPr/>
        </p:nvPicPr>
        <p:blipFill>
          <a:blip r:embed="rId4"/>
          <a:stretch>
            <a:fillRect/>
          </a:stretch>
        </p:blipFill>
        <p:spPr>
          <a:xfrm>
            <a:off x="4807849" y="1697832"/>
            <a:ext cx="482870" cy="477156"/>
          </a:xfrm>
          <a:prstGeom prst="rect">
            <a:avLst/>
          </a:prstGeom>
        </p:spPr>
      </p:pic>
      <p:pic>
        <p:nvPicPr>
          <p:cNvPr id="27" name="Picture 26"/>
          <p:cNvPicPr>
            <a:picLocks noChangeAspect="1"/>
          </p:cNvPicPr>
          <p:nvPr/>
        </p:nvPicPr>
        <p:blipFill>
          <a:blip r:embed="rId5"/>
          <a:stretch>
            <a:fillRect/>
          </a:stretch>
        </p:blipFill>
        <p:spPr>
          <a:xfrm>
            <a:off x="6928193" y="1709429"/>
            <a:ext cx="382200" cy="383051"/>
          </a:xfrm>
          <a:prstGeom prst="rect">
            <a:avLst/>
          </a:prstGeom>
        </p:spPr>
      </p:pic>
      <p:pic>
        <p:nvPicPr>
          <p:cNvPr id="28" name="Picture 27"/>
          <p:cNvPicPr>
            <a:picLocks noChangeAspect="1"/>
          </p:cNvPicPr>
          <p:nvPr/>
        </p:nvPicPr>
        <p:blipFill>
          <a:blip r:embed="rId6"/>
          <a:stretch>
            <a:fillRect/>
          </a:stretch>
        </p:blipFill>
        <p:spPr>
          <a:xfrm>
            <a:off x="9004136" y="1789619"/>
            <a:ext cx="403792" cy="402912"/>
          </a:xfrm>
          <a:prstGeom prst="rect">
            <a:avLst/>
          </a:prstGeom>
        </p:spPr>
      </p:pic>
      <p:pic>
        <p:nvPicPr>
          <p:cNvPr id="29" name="Picture 28"/>
          <p:cNvPicPr>
            <a:picLocks noChangeAspect="1"/>
          </p:cNvPicPr>
          <p:nvPr/>
        </p:nvPicPr>
        <p:blipFill>
          <a:blip r:embed="rId7"/>
          <a:stretch>
            <a:fillRect/>
          </a:stretch>
        </p:blipFill>
        <p:spPr>
          <a:xfrm>
            <a:off x="11052627" y="1778034"/>
            <a:ext cx="348554" cy="361229"/>
          </a:xfrm>
          <a:prstGeom prst="rect">
            <a:avLst/>
          </a:prstGeom>
        </p:spPr>
      </p:pic>
      <p:pic>
        <p:nvPicPr>
          <p:cNvPr id="30" name="Picture 29"/>
          <p:cNvPicPr>
            <a:picLocks noChangeAspect="1"/>
          </p:cNvPicPr>
          <p:nvPr/>
        </p:nvPicPr>
        <p:blipFill>
          <a:blip r:embed="rId8"/>
          <a:stretch>
            <a:fillRect/>
          </a:stretch>
        </p:blipFill>
        <p:spPr>
          <a:xfrm>
            <a:off x="695542" y="3503145"/>
            <a:ext cx="427449" cy="427449"/>
          </a:xfrm>
          <a:prstGeom prst="rect">
            <a:avLst/>
          </a:prstGeom>
        </p:spPr>
      </p:pic>
      <p:pic>
        <p:nvPicPr>
          <p:cNvPr id="31" name="Picture 30"/>
          <p:cNvPicPr>
            <a:picLocks noChangeAspect="1"/>
          </p:cNvPicPr>
          <p:nvPr/>
        </p:nvPicPr>
        <p:blipFill>
          <a:blip r:embed="rId9"/>
          <a:stretch>
            <a:fillRect/>
          </a:stretch>
        </p:blipFill>
        <p:spPr>
          <a:xfrm>
            <a:off x="2703878" y="3475785"/>
            <a:ext cx="550793" cy="495826"/>
          </a:xfrm>
          <a:prstGeom prst="rect">
            <a:avLst/>
          </a:prstGeom>
        </p:spPr>
      </p:pic>
      <p:pic>
        <p:nvPicPr>
          <p:cNvPr id="32" name="Picture 31"/>
          <p:cNvPicPr>
            <a:picLocks noChangeAspect="1"/>
          </p:cNvPicPr>
          <p:nvPr/>
        </p:nvPicPr>
        <p:blipFill>
          <a:blip r:embed="rId10"/>
          <a:stretch>
            <a:fillRect/>
          </a:stretch>
        </p:blipFill>
        <p:spPr>
          <a:xfrm>
            <a:off x="4807849" y="3501407"/>
            <a:ext cx="429187" cy="429187"/>
          </a:xfrm>
          <a:prstGeom prst="rect">
            <a:avLst/>
          </a:prstGeom>
        </p:spPr>
      </p:pic>
      <p:pic>
        <p:nvPicPr>
          <p:cNvPr id="33" name="Picture 32"/>
          <p:cNvPicPr>
            <a:picLocks noChangeAspect="1"/>
          </p:cNvPicPr>
          <p:nvPr/>
        </p:nvPicPr>
        <p:blipFill>
          <a:blip r:embed="rId11"/>
          <a:stretch>
            <a:fillRect/>
          </a:stretch>
        </p:blipFill>
        <p:spPr>
          <a:xfrm>
            <a:off x="6867681" y="3502680"/>
            <a:ext cx="442712" cy="442712"/>
          </a:xfrm>
          <a:prstGeom prst="rect">
            <a:avLst/>
          </a:prstGeom>
        </p:spPr>
      </p:pic>
      <p:pic>
        <p:nvPicPr>
          <p:cNvPr id="34" name="Picture 33"/>
          <p:cNvPicPr>
            <a:picLocks noChangeAspect="1"/>
          </p:cNvPicPr>
          <p:nvPr/>
        </p:nvPicPr>
        <p:blipFill>
          <a:blip r:embed="rId12"/>
          <a:stretch>
            <a:fillRect/>
          </a:stretch>
        </p:blipFill>
        <p:spPr>
          <a:xfrm>
            <a:off x="8840695" y="3445208"/>
            <a:ext cx="567233" cy="567233"/>
          </a:xfrm>
          <a:prstGeom prst="rect">
            <a:avLst/>
          </a:prstGeom>
        </p:spPr>
      </p:pic>
      <p:pic>
        <p:nvPicPr>
          <p:cNvPr id="35" name="Picture 34"/>
          <p:cNvPicPr>
            <a:picLocks noChangeAspect="1"/>
          </p:cNvPicPr>
          <p:nvPr/>
        </p:nvPicPr>
        <p:blipFill>
          <a:blip r:embed="rId13"/>
          <a:stretch>
            <a:fillRect/>
          </a:stretch>
        </p:blipFill>
        <p:spPr>
          <a:xfrm>
            <a:off x="11057680" y="3517981"/>
            <a:ext cx="363355" cy="485834"/>
          </a:xfrm>
          <a:prstGeom prst="rect">
            <a:avLst/>
          </a:prstGeom>
        </p:spPr>
      </p:pic>
      <p:pic>
        <p:nvPicPr>
          <p:cNvPr id="36" name="Picture 35"/>
          <p:cNvPicPr>
            <a:picLocks noChangeAspect="1"/>
          </p:cNvPicPr>
          <p:nvPr/>
        </p:nvPicPr>
        <p:blipFill>
          <a:blip r:embed="rId14"/>
          <a:stretch>
            <a:fillRect/>
          </a:stretch>
        </p:blipFill>
        <p:spPr>
          <a:xfrm>
            <a:off x="767764" y="5185158"/>
            <a:ext cx="334907" cy="347086"/>
          </a:xfrm>
          <a:prstGeom prst="rect">
            <a:avLst/>
          </a:prstGeom>
        </p:spPr>
      </p:pic>
      <p:pic>
        <p:nvPicPr>
          <p:cNvPr id="37" name="Picture 36"/>
          <p:cNvPicPr>
            <a:picLocks noChangeAspect="1"/>
          </p:cNvPicPr>
          <p:nvPr/>
        </p:nvPicPr>
        <p:blipFill>
          <a:blip r:embed="rId15"/>
          <a:stretch>
            <a:fillRect/>
          </a:stretch>
        </p:blipFill>
        <p:spPr>
          <a:xfrm>
            <a:off x="2714004" y="5208104"/>
            <a:ext cx="459248" cy="425900"/>
          </a:xfrm>
          <a:prstGeom prst="rect">
            <a:avLst/>
          </a:prstGeom>
        </p:spPr>
      </p:pic>
      <p:pic>
        <p:nvPicPr>
          <p:cNvPr id="38" name="Picture 37"/>
          <p:cNvPicPr>
            <a:picLocks noChangeAspect="1"/>
          </p:cNvPicPr>
          <p:nvPr/>
        </p:nvPicPr>
        <p:blipFill>
          <a:blip r:embed="rId16"/>
          <a:stretch>
            <a:fillRect/>
          </a:stretch>
        </p:blipFill>
        <p:spPr>
          <a:xfrm>
            <a:off x="4849822" y="5212679"/>
            <a:ext cx="348819" cy="440049"/>
          </a:xfrm>
          <a:prstGeom prst="rect">
            <a:avLst/>
          </a:prstGeom>
        </p:spPr>
      </p:pic>
      <p:pic>
        <p:nvPicPr>
          <p:cNvPr id="43" name="Picture 42"/>
          <p:cNvPicPr>
            <a:picLocks noChangeAspect="1"/>
          </p:cNvPicPr>
          <p:nvPr/>
        </p:nvPicPr>
        <p:blipFill>
          <a:blip r:embed="rId17"/>
          <a:stretch>
            <a:fillRect/>
          </a:stretch>
        </p:blipFill>
        <p:spPr>
          <a:xfrm>
            <a:off x="6936961" y="5262745"/>
            <a:ext cx="373432" cy="377265"/>
          </a:xfrm>
          <a:prstGeom prst="rect">
            <a:avLst/>
          </a:prstGeom>
        </p:spPr>
      </p:pic>
      <p:pic>
        <p:nvPicPr>
          <p:cNvPr id="45" name="Picture 44"/>
          <p:cNvPicPr>
            <a:picLocks noChangeAspect="1"/>
          </p:cNvPicPr>
          <p:nvPr/>
        </p:nvPicPr>
        <p:blipFill>
          <a:blip r:embed="rId18"/>
          <a:stretch>
            <a:fillRect/>
          </a:stretch>
        </p:blipFill>
        <p:spPr>
          <a:xfrm>
            <a:off x="9004136" y="5272539"/>
            <a:ext cx="362506" cy="380189"/>
          </a:xfrm>
          <a:prstGeom prst="rect">
            <a:avLst/>
          </a:prstGeom>
        </p:spPr>
      </p:pic>
      <p:pic>
        <p:nvPicPr>
          <p:cNvPr id="46" name="Picture 45"/>
          <p:cNvPicPr>
            <a:picLocks noChangeAspect="1"/>
          </p:cNvPicPr>
          <p:nvPr/>
        </p:nvPicPr>
        <p:blipFill>
          <a:blip r:embed="rId19"/>
          <a:stretch>
            <a:fillRect/>
          </a:stretch>
        </p:blipFill>
        <p:spPr>
          <a:xfrm>
            <a:off x="11112455" y="5262811"/>
            <a:ext cx="344749" cy="351737"/>
          </a:xfrm>
          <a:prstGeom prst="rect">
            <a:avLst/>
          </a:prstGeom>
        </p:spPr>
      </p:pic>
      <p:grpSp>
        <p:nvGrpSpPr>
          <p:cNvPr id="202" name="Group 201"/>
          <p:cNvGrpSpPr/>
          <p:nvPr/>
        </p:nvGrpSpPr>
        <p:grpSpPr>
          <a:xfrm>
            <a:off x="9229715" y="6499377"/>
            <a:ext cx="279619" cy="190501"/>
            <a:chOff x="10892634" y="6464301"/>
            <a:chExt cx="279619" cy="190501"/>
          </a:xfrm>
        </p:grpSpPr>
        <p:sp>
          <p:nvSpPr>
            <p:cNvPr id="203"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04"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D535B770-4D0C-4630-9A98-C29B66576260}" type="slidenum">
                <a:rPr lang="en-US" sz="933" smtClean="0">
                  <a:solidFill>
                    <a:srgbClr val="FFFFFF"/>
                  </a:solidFill>
                  <a:latin typeface="Montserrat-Regular" charset="0"/>
                  <a:ea typeface="ＭＳ Ｐゴシック" charset="0"/>
                  <a:cs typeface="Montserrat-Regular" charset="0"/>
                  <a:sym typeface="Montserrat-Regular" charset="0"/>
                </a:rPr>
                <a:t>5</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205"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Tree>
    <p:extLst>
      <p:ext uri="{BB962C8B-B14F-4D97-AF65-F5344CB8AC3E}">
        <p14:creationId xmlns:p14="http://schemas.microsoft.com/office/powerpoint/2010/main" val="2554522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G</a:t>
            </a:r>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6" y="663575"/>
            <a:ext cx="883110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 AIRPORT MANAGEMENT SPECIFIC</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6</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  Strategies, Business Development and Public Relations</a:t>
            </a:r>
            <a:endParaRPr lang="en-IN" sz="1600" b="1" dirty="0">
              <a:latin typeface="Montserrat" panose="00000500000000000000" pitchFamily="2" charset="0"/>
            </a:endParaRPr>
          </a:p>
        </p:txBody>
      </p:sp>
      <p:sp>
        <p:nvSpPr>
          <p:cNvPr id="13" name="TextBox 12"/>
          <p:cNvSpPr txBox="1"/>
          <p:nvPr/>
        </p:nvSpPr>
        <p:spPr>
          <a:xfrm>
            <a:off x="979235" y="2716528"/>
            <a:ext cx="4267881" cy="478592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Airport Growth Plans</a:t>
            </a:r>
          </a:p>
          <a:p>
            <a:pPr marL="285750" lvl="0" indent="-285750">
              <a:buFont typeface="Arial" panose="020B0604020202020204" pitchFamily="34" charset="0"/>
              <a:buChar char="•"/>
            </a:pPr>
            <a:r>
              <a:rPr lang="en-US" sz="1300" dirty="0">
                <a:latin typeface="Montserrat" panose="00000500000000000000" pitchFamily="2" charset="0"/>
              </a:rPr>
              <a:t>Business Development Plans</a:t>
            </a:r>
          </a:p>
          <a:p>
            <a:pPr marL="285750" lvl="0" indent="-285750">
              <a:buFont typeface="Arial" panose="020B0604020202020204" pitchFamily="34" charset="0"/>
              <a:buChar char="•"/>
            </a:pPr>
            <a:r>
              <a:rPr lang="en-US" sz="1300" dirty="0">
                <a:latin typeface="Montserrat" panose="00000500000000000000" pitchFamily="2" charset="0"/>
              </a:rPr>
              <a:t>Building Commercial Strategy</a:t>
            </a:r>
          </a:p>
          <a:p>
            <a:pPr marL="285750" lvl="0" indent="-285750">
              <a:buFont typeface="Arial" panose="020B0604020202020204" pitchFamily="34" charset="0"/>
              <a:buChar char="•"/>
            </a:pPr>
            <a:r>
              <a:rPr lang="en-US" sz="1300" dirty="0">
                <a:latin typeface="Montserrat" panose="00000500000000000000" pitchFamily="2" charset="0"/>
              </a:rPr>
              <a:t>Technology and Digitization</a:t>
            </a:r>
          </a:p>
          <a:p>
            <a:pPr marL="285750" lvl="0" indent="-285750">
              <a:buFont typeface="Arial" panose="020B0604020202020204" pitchFamily="34" charset="0"/>
              <a:buChar char="•"/>
            </a:pPr>
            <a:r>
              <a:rPr lang="en-US" sz="1300" dirty="0">
                <a:latin typeface="Montserrat" panose="00000500000000000000" pitchFamily="2" charset="0"/>
              </a:rPr>
              <a:t>Airport Branding and Marketing</a:t>
            </a:r>
          </a:p>
          <a:p>
            <a:pPr marL="285750" lvl="0" indent="-285750">
              <a:buFont typeface="Arial" panose="020B0604020202020204" pitchFamily="34" charset="0"/>
              <a:buChar char="•"/>
            </a:pPr>
            <a:r>
              <a:rPr lang="en-US" sz="1300" dirty="0">
                <a:latin typeface="Montserrat" panose="00000500000000000000" pitchFamily="2" charset="0"/>
              </a:rPr>
              <a:t>Matching Airport Operations With Terminals and Flights</a:t>
            </a:r>
          </a:p>
          <a:p>
            <a:pPr marL="285750" lvl="0" indent="-285750">
              <a:buFont typeface="Arial" panose="020B0604020202020204" pitchFamily="34" charset="0"/>
              <a:buChar char="•"/>
            </a:pPr>
            <a:r>
              <a:rPr lang="en-US" sz="1300" dirty="0">
                <a:latin typeface="Montserrat" panose="00000500000000000000" pitchFamily="2" charset="0"/>
              </a:rPr>
              <a:t>Special Concessions with Government and Partners</a:t>
            </a:r>
          </a:p>
          <a:p>
            <a:pPr marL="285750" lvl="0" indent="-285750">
              <a:buFont typeface="Arial" panose="020B0604020202020204" pitchFamily="34" charset="0"/>
              <a:buChar char="•"/>
            </a:pPr>
            <a:r>
              <a:rPr lang="en-US" sz="1300" dirty="0">
                <a:latin typeface="Montserrat" panose="00000500000000000000" pitchFamily="2" charset="0"/>
              </a:rPr>
              <a:t>Meet Airlines Expectations</a:t>
            </a:r>
          </a:p>
          <a:p>
            <a:pPr marL="285750" lvl="0" indent="-285750">
              <a:buFont typeface="Arial" panose="020B0604020202020204" pitchFamily="34" charset="0"/>
              <a:buChar char="•"/>
            </a:pPr>
            <a:r>
              <a:rPr lang="en-US" sz="1300" dirty="0">
                <a:latin typeface="Montserrat" panose="00000500000000000000" pitchFamily="2" charset="0"/>
              </a:rPr>
              <a:t>Corporate Communications and Relations</a:t>
            </a:r>
          </a:p>
          <a:p>
            <a:pPr marL="285750" lvl="0" indent="-285750">
              <a:buFont typeface="Arial" panose="020B0604020202020204" pitchFamily="34" charset="0"/>
              <a:buChar char="•"/>
            </a:pPr>
            <a:r>
              <a:rPr lang="en-US" sz="1300" dirty="0">
                <a:latin typeface="Montserrat" panose="00000500000000000000" pitchFamily="2" charset="0"/>
              </a:rPr>
              <a:t>Publicity and Public Relation</a:t>
            </a:r>
          </a:p>
          <a:p>
            <a:pPr marL="285750" lvl="0" indent="-285750">
              <a:buFont typeface="Arial" panose="020B0604020202020204" pitchFamily="34" charset="0"/>
              <a:buChar char="•"/>
            </a:pPr>
            <a:endParaRPr lang="en-US" sz="1300" dirty="0">
              <a:latin typeface="Montserrat" panose="00000500000000000000" pitchFamily="2" charset="0"/>
            </a:endParaRPr>
          </a:p>
          <a:p>
            <a:pPr lvl="0" algn="ctr"/>
            <a:r>
              <a:rPr lang="en-US" sz="1600" b="1" dirty="0">
                <a:latin typeface="Montserrat" panose="00000500000000000000" pitchFamily="2" charset="0"/>
              </a:rPr>
              <a:t>Government Co-ordination and Regulatory Issues</a:t>
            </a:r>
          </a:p>
          <a:p>
            <a:pPr marL="285750" indent="-285750">
              <a:buFont typeface="Arial" panose="020B0604020202020204" pitchFamily="34" charset="0"/>
              <a:buChar char="•"/>
            </a:pPr>
            <a:r>
              <a:rPr lang="en-US" sz="1300" dirty="0">
                <a:latin typeface="Montserrat" panose="00000500000000000000" pitchFamily="2" charset="0"/>
              </a:rPr>
              <a:t>Ministry of Civil Aviation</a:t>
            </a:r>
          </a:p>
          <a:p>
            <a:pPr marL="285750" indent="-285750">
              <a:buFont typeface="Arial" panose="020B0604020202020204" pitchFamily="34" charset="0"/>
              <a:buChar char="•"/>
            </a:pPr>
            <a:r>
              <a:rPr lang="en-US" sz="1300" dirty="0">
                <a:latin typeface="Montserrat" panose="00000500000000000000" pitchFamily="2" charset="0"/>
              </a:rPr>
              <a:t>Airport Authorities of India</a:t>
            </a:r>
          </a:p>
          <a:p>
            <a:pPr marL="285750" indent="-285750">
              <a:buFont typeface="Arial" panose="020B0604020202020204" pitchFamily="34" charset="0"/>
              <a:buChar char="•"/>
            </a:pPr>
            <a:r>
              <a:rPr lang="en-US" sz="1300" dirty="0">
                <a:latin typeface="Montserrat" panose="00000500000000000000" pitchFamily="2" charset="0"/>
              </a:rPr>
              <a:t>AERA,UDF and OMDA Guidelines</a:t>
            </a:r>
          </a:p>
          <a:p>
            <a:pPr marL="285750" indent="-285750">
              <a:buFont typeface="Arial" panose="020B0604020202020204" pitchFamily="34" charset="0"/>
              <a:buChar char="•"/>
            </a:pPr>
            <a:r>
              <a:rPr lang="en-US" sz="1300" dirty="0">
                <a:latin typeface="Montserrat" panose="00000500000000000000" pitchFamily="2" charset="0"/>
              </a:rPr>
              <a:t>PSF Fund Management</a:t>
            </a:r>
          </a:p>
          <a:p>
            <a:pPr marL="285750" indent="-285750">
              <a:buFont typeface="Arial" panose="020B0604020202020204" pitchFamily="34" charset="0"/>
              <a:buChar char="•"/>
            </a:pPr>
            <a:r>
              <a:rPr lang="en-US" sz="1300" dirty="0">
                <a:latin typeface="Montserrat" panose="00000500000000000000" pitchFamily="2" charset="0"/>
              </a:rPr>
              <a:t>MOCA, DGCA, CISF Guidelines</a:t>
            </a:r>
          </a:p>
          <a:p>
            <a:pPr marL="285750" indent="-285750">
              <a:buFont typeface="Arial" panose="020B0604020202020204" pitchFamily="34" charset="0"/>
              <a:buChar char="•"/>
            </a:pPr>
            <a:r>
              <a:rPr lang="en-US" sz="1300" dirty="0">
                <a:latin typeface="Montserrat" panose="00000500000000000000" pitchFamily="2" charset="0"/>
              </a:rPr>
              <a:t>Revenue Share Computations and Payments</a:t>
            </a:r>
          </a:p>
          <a:p>
            <a:pPr marL="285750" indent="-285750">
              <a:buFont typeface="Arial" panose="020B0604020202020204" pitchFamily="34" charset="0"/>
              <a:buChar char="•"/>
            </a:pPr>
            <a:r>
              <a:rPr lang="en-US" sz="1300" dirty="0">
                <a:latin typeface="Montserrat" panose="00000500000000000000" pitchFamily="2" charset="0"/>
              </a:rPr>
              <a:t>CAG Audit Support</a:t>
            </a:r>
          </a:p>
          <a:p>
            <a:pPr marL="285750" indent="-285750">
              <a:buFont typeface="Arial" panose="020B0604020202020204" pitchFamily="34" charset="0"/>
              <a:buChar char="•"/>
            </a:pPr>
            <a:endParaRPr lang="en-US" sz="1300" dirty="0">
              <a:latin typeface="Montserrat" panose="00000500000000000000" pitchFamily="2" charset="0"/>
            </a:endParaRPr>
          </a:p>
          <a:p>
            <a:pPr lvl="0" algn="ct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46" name="Oval 45"/>
          <p:cNvSpPr/>
          <p:nvPr/>
        </p:nvSpPr>
        <p:spPr>
          <a:xfrm>
            <a:off x="5113735"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2</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Joint Ventures, Subsidiaries, Associates &amp; PEs, VCs and Investors </a:t>
            </a:r>
          </a:p>
          <a:p>
            <a:pPr algn="ctr"/>
            <a:r>
              <a:rPr lang="en-US" sz="1600" b="1" dirty="0">
                <a:latin typeface="Montserrat" panose="00000500000000000000" pitchFamily="2" charset="0"/>
              </a:rPr>
              <a:t>Management </a:t>
            </a:r>
            <a:endParaRPr lang="en-IN" sz="1600" dirty="0">
              <a:latin typeface="Montserrat" panose="00000500000000000000" pitchFamily="2" charset="0"/>
            </a:endParaRPr>
          </a:p>
        </p:txBody>
      </p:sp>
      <p:sp>
        <p:nvSpPr>
          <p:cNvPr id="48" name="TextBox 47"/>
          <p:cNvSpPr txBox="1"/>
          <p:nvPr/>
        </p:nvSpPr>
        <p:spPr>
          <a:xfrm>
            <a:off x="5382568" y="2716528"/>
            <a:ext cx="3042995" cy="4431983"/>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Performance Monitoring and Reporting</a:t>
            </a:r>
          </a:p>
          <a:p>
            <a:pPr marL="285750" lvl="0" indent="-285750">
              <a:buFont typeface="Arial" panose="020B0604020202020204" pitchFamily="34" charset="0"/>
              <a:buChar char="•"/>
            </a:pPr>
            <a:r>
              <a:rPr lang="en-US" sz="1300" dirty="0">
                <a:latin typeface="Montserrat" panose="00000500000000000000" pitchFamily="2" charset="0"/>
              </a:rPr>
              <a:t>Regular MIS Reporting</a:t>
            </a:r>
          </a:p>
          <a:p>
            <a:pPr marL="285750" lvl="0" indent="-285750">
              <a:buFont typeface="Arial" panose="020B0604020202020204" pitchFamily="34" charset="0"/>
              <a:buChar char="•"/>
            </a:pPr>
            <a:r>
              <a:rPr lang="en-US" sz="1300" dirty="0">
                <a:latin typeface="Montserrat" panose="00000500000000000000" pitchFamily="2" charset="0"/>
              </a:rPr>
              <a:t>Relationship Management</a:t>
            </a:r>
          </a:p>
          <a:p>
            <a:pPr marL="285750" lvl="0" indent="-285750">
              <a:buFont typeface="Arial" panose="020B0604020202020204" pitchFamily="34" charset="0"/>
              <a:buChar char="•"/>
            </a:pPr>
            <a:r>
              <a:rPr lang="en-US" sz="1300" dirty="0">
                <a:latin typeface="Montserrat" panose="00000500000000000000" pitchFamily="2" charset="0"/>
              </a:rPr>
              <a:t>Investment Management</a:t>
            </a:r>
          </a:p>
          <a:p>
            <a:pPr marL="285750" lvl="0" indent="-285750">
              <a:buFont typeface="Arial" panose="020B0604020202020204" pitchFamily="34" charset="0"/>
              <a:buChar char="•"/>
            </a:pPr>
            <a:r>
              <a:rPr lang="en-US" sz="1300" dirty="0">
                <a:latin typeface="Montserrat" panose="00000500000000000000" pitchFamily="2" charset="0"/>
              </a:rPr>
              <a:t>Compliance and Governance Management</a:t>
            </a:r>
          </a:p>
          <a:p>
            <a:pPr marL="285750" lvl="0" indent="-285750">
              <a:buFont typeface="Arial" panose="020B0604020202020204" pitchFamily="34" charset="0"/>
              <a:buChar char="•"/>
            </a:pPr>
            <a:r>
              <a:rPr lang="en-US" sz="1300" dirty="0">
                <a:latin typeface="Montserrat" panose="00000500000000000000" pitchFamily="2" charset="0"/>
              </a:rPr>
              <a:t>Charters, Committees and DOA</a:t>
            </a:r>
          </a:p>
          <a:p>
            <a:pPr marL="285750" lvl="0" indent="-285750">
              <a:buFont typeface="Arial" panose="020B0604020202020204" pitchFamily="34" charset="0"/>
              <a:buChar char="•"/>
            </a:pPr>
            <a:endParaRPr lang="en-US" sz="1300" dirty="0">
              <a:latin typeface="Montserrat" panose="00000500000000000000" pitchFamily="2" charset="0"/>
            </a:endParaRPr>
          </a:p>
          <a:p>
            <a:pPr algn="ctr"/>
            <a:r>
              <a:rPr lang="en-US" sz="1600" b="1" dirty="0">
                <a:latin typeface="Montserrat" panose="00000500000000000000" pitchFamily="2" charset="0"/>
              </a:rPr>
              <a:t>Policies, SOPs, Procedures, Guidelines and Business Excellence</a:t>
            </a:r>
          </a:p>
          <a:p>
            <a:pPr marL="285750" indent="-285750">
              <a:buFont typeface="Arial" panose="020B0604020202020204" pitchFamily="34" charset="0"/>
              <a:buChar char="•"/>
            </a:pPr>
            <a:r>
              <a:rPr lang="en-US" sz="1300" dirty="0">
                <a:latin typeface="Montserrat" panose="00000500000000000000" pitchFamily="2" charset="0"/>
              </a:rPr>
              <a:t>Development / Review of Policies, SOPs, Procedures, Guidelines</a:t>
            </a:r>
          </a:p>
          <a:p>
            <a:pPr marL="285750" lvl="0" indent="-285750">
              <a:buFont typeface="Arial" panose="020B0604020202020204" pitchFamily="34" charset="0"/>
              <a:buChar char="•"/>
            </a:pPr>
            <a:r>
              <a:rPr lang="en-US" sz="1300" dirty="0">
                <a:latin typeface="Montserrat" panose="00000500000000000000" pitchFamily="2" charset="0"/>
              </a:rPr>
              <a:t> Business Process Review and Reengineering and Excellence Analysis</a:t>
            </a:r>
          </a:p>
          <a:p>
            <a:pPr marL="285750" lvl="0" indent="-285750">
              <a:buFont typeface="Arial" panose="020B0604020202020204" pitchFamily="34" charset="0"/>
              <a:buChar char="•"/>
            </a:pPr>
            <a:r>
              <a:rPr lang="en-US" sz="1300" dirty="0">
                <a:latin typeface="Montserrat" panose="00000500000000000000" pitchFamily="2" charset="0"/>
              </a:rPr>
              <a:t>Business Process Excellence Reviews</a:t>
            </a:r>
          </a:p>
          <a:p>
            <a:pPr marL="285750" lvl="0" indent="-285750">
              <a:buFont typeface="Arial" panose="020B0604020202020204" pitchFamily="34" charset="0"/>
              <a:buChar char="•"/>
            </a:pPr>
            <a:r>
              <a:rPr lang="en-US" sz="1300" dirty="0">
                <a:latin typeface="Montserrat" panose="00000500000000000000" pitchFamily="2" charset="0"/>
              </a:rPr>
              <a:t>Knowledge Management</a:t>
            </a:r>
          </a:p>
          <a:p>
            <a:pPr marL="285750" lvl="0" indent="-285750">
              <a:buFont typeface="Arial" panose="020B0604020202020204" pitchFamily="34" charset="0"/>
              <a:buChar char="•"/>
            </a:pP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50" name="Oval 49"/>
          <p:cNvSpPr/>
          <p:nvPr/>
        </p:nvSpPr>
        <p:spPr>
          <a:xfrm>
            <a:off x="8667911" y="1255214"/>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3</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600" b="1" dirty="0">
                <a:latin typeface="Montserrat" panose="00000500000000000000" pitchFamily="2" charset="0"/>
              </a:rPr>
              <a:t>Revenue Accounting and Assurance</a:t>
            </a:r>
            <a:endParaRPr lang="en-IN" sz="1600" b="1" dirty="0">
              <a:latin typeface="Montserrat" panose="00000500000000000000" pitchFamily="2" charset="0"/>
            </a:endParaRPr>
          </a:p>
        </p:txBody>
      </p:sp>
      <p:sp>
        <p:nvSpPr>
          <p:cNvPr id="52" name="TextBox 51"/>
          <p:cNvSpPr txBox="1"/>
          <p:nvPr/>
        </p:nvSpPr>
        <p:spPr>
          <a:xfrm>
            <a:off x="8816183" y="2716528"/>
            <a:ext cx="2787823" cy="3693319"/>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Revenue Recognition and Assurance Process</a:t>
            </a:r>
          </a:p>
          <a:p>
            <a:pPr marL="285750" lvl="0" indent="-285750">
              <a:buFont typeface="Arial" panose="020B0604020202020204" pitchFamily="34" charset="0"/>
              <a:buChar char="•"/>
            </a:pPr>
            <a:r>
              <a:rPr lang="en-US" sz="1300" dirty="0">
                <a:latin typeface="Montserrat" panose="00000500000000000000" pitchFamily="2" charset="0"/>
              </a:rPr>
              <a:t>Traffic and Non Traffic Invoicing Process Covering :</a:t>
            </a:r>
          </a:p>
          <a:p>
            <a:pPr marL="285750" lvl="0" indent="-285750">
              <a:buFont typeface="Arial" panose="020B0604020202020204" pitchFamily="34" charset="0"/>
              <a:buChar char="•"/>
            </a:pPr>
            <a:r>
              <a:rPr lang="en-US" sz="1300" dirty="0">
                <a:latin typeface="Montserrat" panose="00000500000000000000" pitchFamily="2" charset="0"/>
              </a:rPr>
              <a:t>Route Navigation </a:t>
            </a:r>
          </a:p>
          <a:p>
            <a:pPr marL="285750" lvl="0" indent="-285750">
              <a:buFont typeface="Arial" panose="020B0604020202020204" pitchFamily="34" charset="0"/>
              <a:buChar char="•"/>
            </a:pPr>
            <a:r>
              <a:rPr lang="en-US" sz="1300" dirty="0">
                <a:latin typeface="Montserrat" panose="00000500000000000000" pitchFamily="2" charset="0"/>
              </a:rPr>
              <a:t>Terminal Navigation</a:t>
            </a:r>
          </a:p>
          <a:p>
            <a:pPr marL="285750" lvl="0" indent="-285750">
              <a:buFont typeface="Arial" panose="020B0604020202020204" pitchFamily="34" charset="0"/>
              <a:buChar char="•"/>
            </a:pPr>
            <a:r>
              <a:rPr lang="en-US" sz="1300" dirty="0">
                <a:latin typeface="Montserrat" panose="00000500000000000000" pitchFamily="2" charset="0"/>
              </a:rPr>
              <a:t>Landing and Parking</a:t>
            </a:r>
          </a:p>
          <a:p>
            <a:pPr marL="285750" lvl="0" indent="-285750">
              <a:buFont typeface="Arial" panose="020B0604020202020204" pitchFamily="34" charset="0"/>
              <a:buChar char="•"/>
            </a:pPr>
            <a:r>
              <a:rPr lang="en-US" sz="1300" dirty="0">
                <a:latin typeface="Montserrat" panose="00000500000000000000" pitchFamily="2" charset="0"/>
              </a:rPr>
              <a:t>Housing</a:t>
            </a:r>
          </a:p>
          <a:p>
            <a:pPr marL="285750" lvl="0" indent="-285750">
              <a:buFont typeface="Arial" panose="020B0604020202020204" pitchFamily="34" charset="0"/>
              <a:buChar char="•"/>
            </a:pPr>
            <a:r>
              <a:rPr lang="en-US" sz="1300" dirty="0">
                <a:latin typeface="Montserrat" panose="00000500000000000000" pitchFamily="2" charset="0"/>
              </a:rPr>
              <a:t>PSF, UDF</a:t>
            </a:r>
          </a:p>
          <a:p>
            <a:pPr marL="285750" lvl="0" indent="-285750">
              <a:buFont typeface="Arial" panose="020B0604020202020204" pitchFamily="34" charset="0"/>
              <a:buChar char="•"/>
            </a:pPr>
            <a:r>
              <a:rPr lang="en-US" sz="1300" dirty="0">
                <a:latin typeface="Montserrat" panose="00000500000000000000" pitchFamily="2" charset="0"/>
              </a:rPr>
              <a:t>Trade Concessionaries and Revenue Sharing</a:t>
            </a:r>
          </a:p>
          <a:p>
            <a:pPr marL="285750" lvl="0" indent="-285750">
              <a:buFont typeface="Arial" panose="020B0604020202020204" pitchFamily="34" charset="0"/>
              <a:buChar char="•"/>
            </a:pPr>
            <a:r>
              <a:rPr lang="en-US" sz="1300" dirty="0">
                <a:latin typeface="Montserrat" panose="00000500000000000000" pitchFamily="2" charset="0"/>
              </a:rPr>
              <a:t>Rents and Service Invoicing</a:t>
            </a:r>
          </a:p>
          <a:p>
            <a:pPr marL="285750" lvl="0" indent="-285750">
              <a:buFont typeface="Arial" panose="020B0604020202020204" pitchFamily="34" charset="0"/>
              <a:buChar char="•"/>
            </a:pPr>
            <a:r>
              <a:rPr lang="en-US" sz="1300" dirty="0">
                <a:latin typeface="Montserrat" panose="00000500000000000000" pitchFamily="2" charset="0"/>
              </a:rPr>
              <a:t>Advertisements</a:t>
            </a:r>
          </a:p>
          <a:p>
            <a:pPr marL="285750" lvl="0" indent="-285750">
              <a:buFont typeface="Arial" panose="020B0604020202020204" pitchFamily="34" charset="0"/>
              <a:buChar char="•"/>
            </a:pPr>
            <a:r>
              <a:rPr lang="en-US" sz="1300" dirty="0">
                <a:latin typeface="Montserrat" panose="00000500000000000000" pitchFamily="2" charset="0"/>
              </a:rPr>
              <a:t>Lounges</a:t>
            </a:r>
          </a:p>
          <a:p>
            <a:pPr marL="285750" lvl="0" indent="-285750">
              <a:buFont typeface="Arial" panose="020B0604020202020204" pitchFamily="34" charset="0"/>
              <a:buChar char="•"/>
            </a:pPr>
            <a:r>
              <a:rPr lang="en-US" sz="1300" dirty="0">
                <a:latin typeface="Montserrat" panose="00000500000000000000" pitchFamily="2" charset="0"/>
              </a:rPr>
              <a:t>EPOS Monitoring</a:t>
            </a:r>
          </a:p>
          <a:p>
            <a:pPr marL="285750" lvl="0" indent="-285750">
              <a:buFont typeface="Arial" panose="020B0604020202020204" pitchFamily="34" charset="0"/>
              <a:buChar char="•"/>
            </a:pPr>
            <a:r>
              <a:rPr lang="en-US" sz="1300" dirty="0">
                <a:latin typeface="Montserrat" panose="00000500000000000000" pitchFamily="2" charset="0"/>
              </a:rPr>
              <a:t>Compliance to Concessioners Agreements</a:t>
            </a:r>
          </a:p>
          <a:p>
            <a:pPr marL="285750" lvl="0" indent="-285750">
              <a:buFont typeface="Arial" panose="020B0604020202020204" pitchFamily="34" charset="0"/>
              <a:buChar char="•"/>
            </a:pP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965879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5768" y="47276"/>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G</a:t>
            </a:r>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6" y="663575"/>
            <a:ext cx="883110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 AIRPORT MANAGEMENT SPECIFIC</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7</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4</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  Commercial</a:t>
            </a:r>
            <a:endParaRPr lang="en-IN" sz="1600" b="1" dirty="0">
              <a:latin typeface="Montserrat" panose="00000500000000000000" pitchFamily="2" charset="0"/>
            </a:endParaRPr>
          </a:p>
        </p:txBody>
      </p:sp>
      <p:sp>
        <p:nvSpPr>
          <p:cNvPr id="13" name="TextBox 12"/>
          <p:cNvSpPr txBox="1"/>
          <p:nvPr/>
        </p:nvSpPr>
        <p:spPr>
          <a:xfrm>
            <a:off x="979235" y="2716528"/>
            <a:ext cx="4267881" cy="3939540"/>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Airport Commercial Planning and Programs</a:t>
            </a:r>
          </a:p>
          <a:p>
            <a:pPr marL="285750" lvl="0" indent="-285750">
              <a:buFont typeface="Arial" panose="020B0604020202020204" pitchFamily="34" charset="0"/>
              <a:buChar char="•"/>
            </a:pPr>
            <a:r>
              <a:rPr lang="en-US" sz="1300" dirty="0">
                <a:latin typeface="Montserrat" panose="00000500000000000000" pitchFamily="2" charset="0"/>
              </a:rPr>
              <a:t>Airport Commercial Partners</a:t>
            </a:r>
          </a:p>
          <a:p>
            <a:pPr marL="285750" lvl="0" indent="-285750">
              <a:buFont typeface="Arial" panose="020B0604020202020204" pitchFamily="34" charset="0"/>
              <a:buChar char="•"/>
            </a:pPr>
            <a:r>
              <a:rPr lang="en-US" sz="1300" dirty="0">
                <a:latin typeface="Montserrat" panose="00000500000000000000" pitchFamily="2" charset="0"/>
              </a:rPr>
              <a:t>Airline and Cargo Operator Profiles and Route Strategy</a:t>
            </a:r>
          </a:p>
          <a:p>
            <a:pPr marL="285750" lvl="0" indent="-285750">
              <a:buFont typeface="Arial" panose="020B0604020202020204" pitchFamily="34" charset="0"/>
              <a:buChar char="•"/>
            </a:pPr>
            <a:r>
              <a:rPr lang="en-US" sz="1300" dirty="0">
                <a:latin typeface="Montserrat" panose="00000500000000000000" pitchFamily="2" charset="0"/>
              </a:rPr>
              <a:t>Concessioners</a:t>
            </a:r>
          </a:p>
          <a:p>
            <a:pPr marL="285750" lvl="0" indent="-285750">
              <a:buFont typeface="Arial" panose="020B0604020202020204" pitchFamily="34" charset="0"/>
              <a:buChar char="•"/>
            </a:pPr>
            <a:r>
              <a:rPr lang="en-US" sz="1300" dirty="0">
                <a:latin typeface="Montserrat" panose="00000500000000000000" pitchFamily="2" charset="0"/>
              </a:rPr>
              <a:t>Airport Facilitation</a:t>
            </a:r>
          </a:p>
          <a:p>
            <a:pPr marL="285750" lvl="0" indent="-285750">
              <a:buFont typeface="Arial" panose="020B0604020202020204" pitchFamily="34" charset="0"/>
              <a:buChar char="•"/>
            </a:pPr>
            <a:r>
              <a:rPr lang="en-US" sz="1300" dirty="0">
                <a:latin typeface="Montserrat" panose="00000500000000000000" pitchFamily="2" charset="0"/>
              </a:rPr>
              <a:t>Commercial Marketing</a:t>
            </a:r>
          </a:p>
          <a:p>
            <a:pPr marL="285750" lvl="0" indent="-285750">
              <a:buFont typeface="Arial" panose="020B0604020202020204" pitchFamily="34" charset="0"/>
              <a:buChar char="•"/>
            </a:pPr>
            <a:r>
              <a:rPr lang="en-US" sz="1300" dirty="0">
                <a:latin typeface="Montserrat" panose="00000500000000000000" pitchFamily="2" charset="0"/>
              </a:rPr>
              <a:t>Duty Free, F&amp; B, Retail, Advertisement </a:t>
            </a:r>
          </a:p>
          <a:p>
            <a:pPr marL="285750" lvl="0" indent="-285750">
              <a:buFont typeface="Arial" panose="020B0604020202020204" pitchFamily="34" charset="0"/>
              <a:buChar char="•"/>
            </a:pPr>
            <a:endParaRPr lang="en-US" sz="1300" dirty="0">
              <a:latin typeface="Montserrat" panose="00000500000000000000" pitchFamily="2" charset="0"/>
            </a:endParaRPr>
          </a:p>
          <a:p>
            <a:pPr lvl="0" algn="ctr"/>
            <a:r>
              <a:rPr lang="en-US" sz="1600" b="1" dirty="0">
                <a:latin typeface="Montserrat" panose="00000500000000000000" pitchFamily="2" charset="0"/>
              </a:rPr>
              <a:t>Land and Space Management</a:t>
            </a:r>
          </a:p>
          <a:p>
            <a:pPr marL="285750" indent="-285750">
              <a:buFont typeface="Arial" panose="020B0604020202020204" pitchFamily="34" charset="0"/>
              <a:buChar char="•"/>
            </a:pPr>
            <a:endParaRPr lang="en-US"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Land and Space Allocation Records</a:t>
            </a:r>
          </a:p>
          <a:p>
            <a:pPr marL="285750" indent="-285750">
              <a:buFont typeface="Arial" panose="020B0604020202020204" pitchFamily="34" charset="0"/>
              <a:buChar char="•"/>
            </a:pPr>
            <a:r>
              <a:rPr lang="en-US" sz="1300" dirty="0">
                <a:latin typeface="Montserrat" panose="00000500000000000000" pitchFamily="2" charset="0"/>
              </a:rPr>
              <a:t>Land and Space Utilization Plans</a:t>
            </a:r>
          </a:p>
          <a:p>
            <a:pPr marL="285750" indent="-285750">
              <a:buFont typeface="Arial" panose="020B0604020202020204" pitchFamily="34" charset="0"/>
              <a:buChar char="•"/>
            </a:pPr>
            <a:r>
              <a:rPr lang="en-US" sz="1300" dirty="0">
                <a:latin typeface="Montserrat" panose="00000500000000000000" pitchFamily="2" charset="0"/>
              </a:rPr>
              <a:t>Land and Space Allocation Area Check and Utilization</a:t>
            </a:r>
          </a:p>
          <a:p>
            <a:pPr marL="285750" indent="-285750">
              <a:buFont typeface="Arial" panose="020B0604020202020204" pitchFamily="34" charset="0"/>
              <a:buChar char="•"/>
            </a:pPr>
            <a:r>
              <a:rPr lang="en-US" sz="1300" dirty="0">
                <a:latin typeface="Montserrat" panose="00000500000000000000" pitchFamily="2" charset="0"/>
              </a:rPr>
              <a:t>Land and Space Utilization Invoicing</a:t>
            </a:r>
          </a:p>
          <a:p>
            <a:pPr marL="285750" indent="-285750">
              <a:buFont typeface="Arial" panose="020B0604020202020204" pitchFamily="34" charset="0"/>
              <a:buChar char="•"/>
            </a:pPr>
            <a:r>
              <a:rPr lang="en-US" sz="1300" dirty="0">
                <a:latin typeface="Montserrat" panose="00000500000000000000" pitchFamily="2" charset="0"/>
              </a:rPr>
              <a:t>Sub Lease and Sub Let Process</a:t>
            </a:r>
          </a:p>
          <a:p>
            <a:pPr marL="285750" indent="-285750">
              <a:buFont typeface="Arial" panose="020B0604020202020204" pitchFamily="34" charset="0"/>
              <a:buChar char="•"/>
            </a:pPr>
            <a:r>
              <a:rPr lang="en-US" sz="1300" dirty="0">
                <a:latin typeface="Montserrat" panose="00000500000000000000" pitchFamily="2" charset="0"/>
              </a:rPr>
              <a:t>Land and Space Usage and Utilization Review Plans</a:t>
            </a:r>
          </a:p>
          <a:p>
            <a:pPr marL="285750" indent="-285750">
              <a:buFont typeface="Arial" panose="020B0604020202020204" pitchFamily="34" charset="0"/>
              <a:buChar char="•"/>
            </a:pPr>
            <a:endParaRPr lang="en-US" sz="1300" dirty="0">
              <a:latin typeface="Montserrat" panose="00000500000000000000" pitchFamily="2" charset="0"/>
            </a:endParaRPr>
          </a:p>
          <a:p>
            <a:pPr lvl="0" algn="ct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46" name="Oval 45"/>
          <p:cNvSpPr/>
          <p:nvPr/>
        </p:nvSpPr>
        <p:spPr>
          <a:xfrm>
            <a:off x="5113735"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5</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Cost Control Management and Monitoring</a:t>
            </a:r>
            <a:endParaRPr lang="en-IN" sz="1600" dirty="0">
              <a:latin typeface="Montserrat" panose="00000500000000000000" pitchFamily="2" charset="0"/>
            </a:endParaRPr>
          </a:p>
        </p:txBody>
      </p:sp>
      <p:sp>
        <p:nvSpPr>
          <p:cNvPr id="48" name="TextBox 47"/>
          <p:cNvSpPr txBox="1"/>
          <p:nvPr/>
        </p:nvSpPr>
        <p:spPr>
          <a:xfrm>
            <a:off x="5423388" y="2716528"/>
            <a:ext cx="3042995" cy="398570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Cost Accounting and Recording </a:t>
            </a:r>
          </a:p>
          <a:p>
            <a:pPr marL="285750" lvl="0" indent="-285750">
              <a:buFont typeface="Arial" panose="020B0604020202020204" pitchFamily="34" charset="0"/>
              <a:buChar char="•"/>
            </a:pPr>
            <a:r>
              <a:rPr lang="en-US" sz="1300" dirty="0">
                <a:latin typeface="Montserrat" panose="00000500000000000000" pitchFamily="2" charset="0"/>
              </a:rPr>
              <a:t>Cost Estimation and Budgeting</a:t>
            </a:r>
          </a:p>
          <a:p>
            <a:pPr marL="285750" lvl="0" indent="-285750">
              <a:buFont typeface="Arial" panose="020B0604020202020204" pitchFamily="34" charset="0"/>
              <a:buChar char="•"/>
            </a:pPr>
            <a:r>
              <a:rPr lang="en-US" sz="1300" dirty="0">
                <a:latin typeface="Montserrat" panose="00000500000000000000" pitchFamily="2" charset="0"/>
              </a:rPr>
              <a:t>Cost Control Management and Reporting</a:t>
            </a:r>
          </a:p>
          <a:p>
            <a:pPr marL="285750" lvl="0" indent="-285750">
              <a:buFont typeface="Arial" panose="020B0604020202020204" pitchFamily="34" charset="0"/>
              <a:buChar char="•"/>
            </a:pPr>
            <a:r>
              <a:rPr lang="en-US" sz="1300" dirty="0">
                <a:latin typeface="Montserrat" panose="00000500000000000000" pitchFamily="2" charset="0"/>
              </a:rPr>
              <a:t>Cost Minimization Plans</a:t>
            </a:r>
          </a:p>
          <a:p>
            <a:pPr marL="285750" lvl="0" indent="-285750">
              <a:buFont typeface="Arial" panose="020B0604020202020204" pitchFamily="34" charset="0"/>
              <a:buChar char="•"/>
            </a:pPr>
            <a:r>
              <a:rPr lang="en-US" sz="1300" dirty="0">
                <a:latin typeface="Montserrat" panose="00000500000000000000" pitchFamily="2" charset="0"/>
              </a:rPr>
              <a:t>Bottom Line Improvement Plans</a:t>
            </a:r>
          </a:p>
          <a:p>
            <a:pPr marL="285750" lvl="0" indent="-285750">
              <a:buFont typeface="Arial" panose="020B0604020202020204" pitchFamily="34" charset="0"/>
              <a:buChar char="•"/>
            </a:pPr>
            <a:endParaRPr lang="en-US" sz="1300" dirty="0">
              <a:latin typeface="Montserrat" panose="00000500000000000000" pitchFamily="2" charset="0"/>
            </a:endParaRPr>
          </a:p>
          <a:p>
            <a:pPr algn="ctr"/>
            <a:r>
              <a:rPr lang="en-US" sz="1600" b="1" dirty="0">
                <a:latin typeface="Montserrat" panose="00000500000000000000" pitchFamily="2" charset="0"/>
              </a:rPr>
              <a:t>Taxation, GST and Insurance Management</a:t>
            </a:r>
          </a:p>
          <a:p>
            <a:pPr marL="285750" lvl="0" indent="-285750">
              <a:buFont typeface="Arial" panose="020B0604020202020204" pitchFamily="34" charset="0"/>
              <a:buChar char="•"/>
            </a:pPr>
            <a:endParaRPr lang="en-US"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Direct and Indirect Taxation</a:t>
            </a:r>
          </a:p>
          <a:p>
            <a:pPr marL="285750" indent="-285750">
              <a:buFont typeface="Arial" panose="020B0604020202020204" pitchFamily="34" charset="0"/>
              <a:buChar char="•"/>
            </a:pPr>
            <a:r>
              <a:rPr lang="en-US" sz="1300" dirty="0">
                <a:latin typeface="Montserrat" panose="00000500000000000000" pitchFamily="2" charset="0"/>
              </a:rPr>
              <a:t>Tax Planning Management</a:t>
            </a:r>
          </a:p>
          <a:p>
            <a:pPr marL="285750" indent="-285750">
              <a:buFont typeface="Arial" panose="020B0604020202020204" pitchFamily="34" charset="0"/>
              <a:buChar char="•"/>
            </a:pPr>
            <a:r>
              <a:rPr lang="en-US" sz="1300" dirty="0">
                <a:latin typeface="Montserrat" panose="00000500000000000000" pitchFamily="2" charset="0"/>
              </a:rPr>
              <a:t>Tax Returns Filing</a:t>
            </a:r>
          </a:p>
          <a:p>
            <a:pPr marL="285750" indent="-285750">
              <a:buFont typeface="Arial" panose="020B0604020202020204" pitchFamily="34" charset="0"/>
              <a:buChar char="•"/>
            </a:pPr>
            <a:r>
              <a:rPr lang="en-US" sz="1300" dirty="0">
                <a:latin typeface="Montserrat" panose="00000500000000000000" pitchFamily="2" charset="0"/>
              </a:rPr>
              <a:t>Representation - Tax Authorities</a:t>
            </a:r>
          </a:p>
          <a:p>
            <a:pPr marL="285750" indent="-285750">
              <a:buFont typeface="Arial" panose="020B0604020202020204" pitchFamily="34" charset="0"/>
              <a:buChar char="•"/>
            </a:pPr>
            <a:r>
              <a:rPr lang="en-US" sz="1300" dirty="0">
                <a:latin typeface="Montserrat" panose="00000500000000000000" pitchFamily="2" charset="0"/>
              </a:rPr>
              <a:t>GST Management</a:t>
            </a:r>
          </a:p>
          <a:p>
            <a:pPr marL="285750" indent="-285750">
              <a:buFont typeface="Arial" panose="020B0604020202020204" pitchFamily="34" charset="0"/>
              <a:buChar char="•"/>
            </a:pPr>
            <a:r>
              <a:rPr lang="en-US" sz="1300" dirty="0">
                <a:latin typeface="Montserrat" panose="00000500000000000000" pitchFamily="2" charset="0"/>
              </a:rPr>
              <a:t>Tax Assessments</a:t>
            </a:r>
          </a:p>
          <a:p>
            <a:pPr marL="285750" indent="-285750">
              <a:buFont typeface="Arial" panose="020B0604020202020204" pitchFamily="34" charset="0"/>
              <a:buChar char="•"/>
            </a:pPr>
            <a:r>
              <a:rPr lang="en-US" sz="1300" dirty="0">
                <a:latin typeface="Montserrat" panose="00000500000000000000" pitchFamily="2" charset="0"/>
              </a:rPr>
              <a:t>Insurance Coverage and Claims Management</a:t>
            </a: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50" name="Oval 49"/>
          <p:cNvSpPr/>
          <p:nvPr/>
        </p:nvSpPr>
        <p:spPr>
          <a:xfrm>
            <a:off x="8667911" y="1255214"/>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6</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Cash Flows, Working Capital and Treasury Management</a:t>
            </a:r>
            <a:endParaRPr lang="en-IN" sz="1600" b="1" dirty="0">
              <a:latin typeface="Montserrat" panose="00000500000000000000" pitchFamily="2" charset="0"/>
            </a:endParaRPr>
          </a:p>
        </p:txBody>
      </p:sp>
      <p:sp>
        <p:nvSpPr>
          <p:cNvPr id="52" name="TextBox 51"/>
          <p:cNvSpPr txBox="1"/>
          <p:nvPr/>
        </p:nvSpPr>
        <p:spPr>
          <a:xfrm>
            <a:off x="8816183" y="2716528"/>
            <a:ext cx="2787823" cy="3493264"/>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Cash Flow Management</a:t>
            </a:r>
          </a:p>
          <a:p>
            <a:pPr marL="285750" lvl="0" indent="-285750">
              <a:buFont typeface="Arial" panose="020B0604020202020204" pitchFamily="34" charset="0"/>
              <a:buChar char="•"/>
            </a:pPr>
            <a:r>
              <a:rPr lang="en-US" sz="1300" dirty="0">
                <a:latin typeface="Montserrat" panose="00000500000000000000" pitchFamily="2" charset="0"/>
              </a:rPr>
              <a:t>Working Capital Management</a:t>
            </a:r>
          </a:p>
          <a:p>
            <a:pPr marL="285750" lvl="0" indent="-285750">
              <a:buFont typeface="Arial" panose="020B0604020202020204" pitchFamily="34" charset="0"/>
              <a:buChar char="•"/>
            </a:pPr>
            <a:r>
              <a:rPr lang="en-IN" sz="1300" dirty="0">
                <a:latin typeface="Montserrat" panose="00000500000000000000" pitchFamily="2" charset="0"/>
              </a:rPr>
              <a:t>Vendors Payment and Compliance</a:t>
            </a:r>
          </a:p>
          <a:p>
            <a:pPr marL="285750" lvl="0" indent="-285750">
              <a:buFont typeface="Arial" panose="020B0604020202020204" pitchFamily="34" charset="0"/>
              <a:buChar char="•"/>
            </a:pPr>
            <a:r>
              <a:rPr lang="en-IN" sz="1300" dirty="0">
                <a:latin typeface="Montserrat" panose="00000500000000000000" pitchFamily="2" charset="0"/>
              </a:rPr>
              <a:t>Loans and Borrowings</a:t>
            </a:r>
          </a:p>
          <a:p>
            <a:pPr marL="285750" lvl="0" indent="-285750">
              <a:buFont typeface="Arial" panose="020B0604020202020204" pitchFamily="34" charset="0"/>
              <a:buChar char="•"/>
            </a:pPr>
            <a:r>
              <a:rPr lang="en-IN" sz="1300" dirty="0">
                <a:latin typeface="Montserrat" panose="00000500000000000000" pitchFamily="2" charset="0"/>
              </a:rPr>
              <a:t>Idle Funds and Surplus Funds Management</a:t>
            </a:r>
          </a:p>
          <a:p>
            <a:pPr marL="285750" lvl="0" indent="-285750">
              <a:buFont typeface="Arial" panose="020B0604020202020204" pitchFamily="34" charset="0"/>
              <a:buChar char="•"/>
            </a:pPr>
            <a:r>
              <a:rPr lang="en-IN" sz="1300" dirty="0">
                <a:latin typeface="Montserrat" panose="00000500000000000000" pitchFamily="2" charset="0"/>
              </a:rPr>
              <a:t>Cash Flow Mismatch Management</a:t>
            </a:r>
          </a:p>
          <a:p>
            <a:pPr marL="285750" lvl="0" indent="-285750">
              <a:buFont typeface="Arial" panose="020B0604020202020204" pitchFamily="34" charset="0"/>
              <a:buChar char="•"/>
            </a:pPr>
            <a:r>
              <a:rPr lang="en-IN" sz="1300" dirty="0">
                <a:latin typeface="Montserrat" panose="00000500000000000000" pitchFamily="2" charset="0"/>
              </a:rPr>
              <a:t>Financial Charges and Bank Fees</a:t>
            </a:r>
          </a:p>
          <a:p>
            <a:pPr marL="285750" lvl="0" indent="-285750">
              <a:buFont typeface="Arial" panose="020B0604020202020204" pitchFamily="34" charset="0"/>
              <a:buChar char="•"/>
            </a:pPr>
            <a:r>
              <a:rPr lang="en-IN" sz="1300" dirty="0">
                <a:latin typeface="Montserrat" panose="00000500000000000000" pitchFamily="2" charset="0"/>
              </a:rPr>
              <a:t>LCs and Bank Guarantees</a:t>
            </a:r>
          </a:p>
          <a:p>
            <a:pPr marL="285750" lvl="0" indent="-285750">
              <a:buFont typeface="Arial" panose="020B0604020202020204" pitchFamily="34" charset="0"/>
              <a:buChar char="•"/>
            </a:pPr>
            <a:r>
              <a:rPr lang="en-IN" sz="1300" dirty="0">
                <a:latin typeface="Montserrat" panose="00000500000000000000" pitchFamily="2" charset="0"/>
              </a:rPr>
              <a:t>Currency gains and Losses &amp; Hedging</a:t>
            </a:r>
          </a:p>
          <a:p>
            <a:pPr marL="285750" lvl="0" indent="-285750">
              <a:buFont typeface="Arial" panose="020B0604020202020204" pitchFamily="34" charset="0"/>
              <a:buChar char="•"/>
            </a:pPr>
            <a:r>
              <a:rPr lang="en-IN" sz="1300" dirty="0">
                <a:latin typeface="Montserrat" panose="00000500000000000000" pitchFamily="2" charset="0"/>
              </a:rPr>
              <a:t>Liquidity and Fund Raising</a:t>
            </a:r>
          </a:p>
          <a:p>
            <a:pPr marL="285750" lvl="0" indent="-285750">
              <a:buFont typeface="Arial" panose="020B0604020202020204" pitchFamily="34" charset="0"/>
              <a:buChar char="•"/>
            </a:pPr>
            <a:r>
              <a:rPr lang="en-IN" sz="1300" dirty="0">
                <a:latin typeface="Montserrat" panose="00000500000000000000" pitchFamily="2" charset="0"/>
              </a:rPr>
              <a:t>ROI Management</a:t>
            </a:r>
          </a:p>
          <a:p>
            <a:pPr marL="285750" lvl="0" indent="-285750">
              <a:buFont typeface="Arial" panose="020B0604020202020204" pitchFamily="34" charset="0"/>
              <a:buChar char="•"/>
            </a:pPr>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4146012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5768" y="47276"/>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G</a:t>
            </a:r>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6" y="663575"/>
            <a:ext cx="883110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 AIRPORT MANAGEMENT SPECIFIC</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8</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7</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  Information System Management</a:t>
            </a:r>
            <a:endParaRPr lang="en-IN" sz="1600" b="1" dirty="0">
              <a:latin typeface="Montserrat" panose="00000500000000000000" pitchFamily="2" charset="0"/>
            </a:endParaRPr>
          </a:p>
        </p:txBody>
      </p:sp>
      <p:sp>
        <p:nvSpPr>
          <p:cNvPr id="13" name="TextBox 12"/>
          <p:cNvSpPr txBox="1"/>
          <p:nvPr/>
        </p:nvSpPr>
        <p:spPr>
          <a:xfrm>
            <a:off x="979235" y="2716528"/>
            <a:ext cx="4267881" cy="398570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ERP System Usage and Performance Management</a:t>
            </a:r>
          </a:p>
          <a:p>
            <a:pPr marL="285750" lvl="0" indent="-285750">
              <a:buFont typeface="Arial" panose="020B0604020202020204" pitchFamily="34" charset="0"/>
              <a:buChar char="•"/>
            </a:pPr>
            <a:r>
              <a:rPr lang="en-US" sz="1300" dirty="0">
                <a:latin typeface="Montserrat" panose="00000500000000000000" pitchFamily="2" charset="0"/>
              </a:rPr>
              <a:t>IT &amp; System Controls Testing</a:t>
            </a:r>
          </a:p>
          <a:p>
            <a:pPr marL="285750" lvl="0" indent="-285750">
              <a:buFont typeface="Arial" panose="020B0604020202020204" pitchFamily="34" charset="0"/>
              <a:buChar char="•"/>
            </a:pPr>
            <a:r>
              <a:rPr lang="en-US" sz="1300" dirty="0">
                <a:latin typeface="Montserrat" panose="00000500000000000000" pitchFamily="2" charset="0"/>
              </a:rPr>
              <a:t>Business Continuity and Disaster Recovery Plans</a:t>
            </a:r>
          </a:p>
          <a:p>
            <a:pPr marL="285750" lvl="0" indent="-285750">
              <a:buFont typeface="Arial" panose="020B0604020202020204" pitchFamily="34" charset="0"/>
              <a:buChar char="•"/>
            </a:pPr>
            <a:r>
              <a:rPr lang="en-US" sz="1300" dirty="0">
                <a:latin typeface="Montserrat" panose="00000500000000000000" pitchFamily="2" charset="0"/>
              </a:rPr>
              <a:t>GRC Management</a:t>
            </a:r>
          </a:p>
          <a:p>
            <a:pPr marL="285750" lvl="0" indent="-285750">
              <a:buFont typeface="Arial" panose="020B0604020202020204" pitchFamily="34" charset="0"/>
              <a:buChar char="•"/>
            </a:pPr>
            <a:r>
              <a:rPr lang="en-US" sz="1300" dirty="0">
                <a:latin typeface="Montserrat" panose="00000500000000000000" pitchFamily="2" charset="0"/>
              </a:rPr>
              <a:t>Penetration Testing</a:t>
            </a:r>
          </a:p>
          <a:p>
            <a:pPr marL="285750" lvl="0" indent="-285750">
              <a:buFont typeface="Arial" panose="020B0604020202020204" pitchFamily="34" charset="0"/>
              <a:buChar char="•"/>
            </a:pPr>
            <a:r>
              <a:rPr lang="en-US" sz="1300" dirty="0">
                <a:latin typeface="Montserrat" panose="00000500000000000000" pitchFamily="2" charset="0"/>
              </a:rPr>
              <a:t>Data Storage Management</a:t>
            </a:r>
          </a:p>
          <a:p>
            <a:pPr marL="285750" lvl="0" indent="-285750">
              <a:buFont typeface="Arial" panose="020B0604020202020204" pitchFamily="34" charset="0"/>
              <a:buChar char="•"/>
            </a:pPr>
            <a:r>
              <a:rPr lang="en-US" sz="1300" dirty="0">
                <a:latin typeface="Montserrat" panose="00000500000000000000" pitchFamily="2" charset="0"/>
              </a:rPr>
              <a:t>Cyber Security</a:t>
            </a:r>
          </a:p>
          <a:p>
            <a:pPr marL="285750" lvl="0" indent="-285750">
              <a:buFont typeface="Arial" panose="020B0604020202020204" pitchFamily="34" charset="0"/>
              <a:buChar char="•"/>
            </a:pPr>
            <a:r>
              <a:rPr lang="en-US" sz="1300" dirty="0">
                <a:latin typeface="Montserrat" panose="00000500000000000000" pitchFamily="2" charset="0"/>
              </a:rPr>
              <a:t>Data Security Management</a:t>
            </a:r>
          </a:p>
          <a:p>
            <a:pPr marL="285750" lvl="0" indent="-285750">
              <a:buFont typeface="Arial" panose="020B0604020202020204" pitchFamily="34" charset="0"/>
              <a:buChar char="•"/>
            </a:pPr>
            <a:endParaRPr lang="en-US" sz="1300" dirty="0">
              <a:latin typeface="Montserrat" panose="00000500000000000000" pitchFamily="2" charset="0"/>
            </a:endParaRPr>
          </a:p>
          <a:p>
            <a:pPr lvl="0" algn="ctr"/>
            <a:r>
              <a:rPr lang="en-US" sz="1600" b="1" dirty="0">
                <a:latin typeface="Montserrat" panose="00000500000000000000" pitchFamily="2" charset="0"/>
              </a:rPr>
              <a:t>Tendering Process and Contract Management</a:t>
            </a:r>
          </a:p>
          <a:p>
            <a:pPr lvl="0" algn="ctr"/>
            <a:endParaRPr lang="en-US" sz="1600" b="1"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Tendering Process Review  - End to End</a:t>
            </a:r>
          </a:p>
          <a:p>
            <a:pPr marL="285750" indent="-285750">
              <a:buFont typeface="Arial" panose="020B0604020202020204" pitchFamily="34" charset="0"/>
              <a:buChar char="•"/>
            </a:pPr>
            <a:r>
              <a:rPr lang="en-US" sz="1300" dirty="0">
                <a:latin typeface="Montserrat" panose="00000500000000000000" pitchFamily="2" charset="0"/>
              </a:rPr>
              <a:t>Tendering Committee Performance</a:t>
            </a:r>
          </a:p>
          <a:p>
            <a:pPr marL="285750" indent="-285750">
              <a:buFont typeface="Arial" panose="020B0604020202020204" pitchFamily="34" charset="0"/>
              <a:buChar char="•"/>
            </a:pPr>
            <a:r>
              <a:rPr lang="en-US" sz="1300" dirty="0">
                <a:latin typeface="Montserrat" panose="00000500000000000000" pitchFamily="2" charset="0"/>
              </a:rPr>
              <a:t>Contract Award and Administration</a:t>
            </a:r>
          </a:p>
          <a:p>
            <a:pPr marL="285750" indent="-285750">
              <a:buFont typeface="Arial" panose="020B0604020202020204" pitchFamily="34" charset="0"/>
              <a:buChar char="•"/>
            </a:pPr>
            <a:r>
              <a:rPr lang="en-US" sz="1300" dirty="0">
                <a:latin typeface="Montserrat" panose="00000500000000000000" pitchFamily="2" charset="0"/>
              </a:rPr>
              <a:t>Contract Management and Administration</a:t>
            </a:r>
          </a:p>
          <a:p>
            <a:pPr marL="285750" indent="-285750">
              <a:buFont typeface="Arial" panose="020B0604020202020204" pitchFamily="34" charset="0"/>
              <a:buChar char="•"/>
            </a:pPr>
            <a:r>
              <a:rPr lang="en-US" sz="1300" dirty="0">
                <a:latin typeface="Montserrat" panose="00000500000000000000" pitchFamily="2" charset="0"/>
              </a:rPr>
              <a:t>SLA Compliance</a:t>
            </a:r>
          </a:p>
          <a:p>
            <a:pPr marL="285750" indent="-285750">
              <a:buFont typeface="Arial" panose="020B0604020202020204" pitchFamily="34" charset="0"/>
              <a:buChar char="•"/>
            </a:pPr>
            <a:endParaRPr lang="en-US" sz="1300" dirty="0">
              <a:latin typeface="Montserrat" panose="00000500000000000000" pitchFamily="2" charset="0"/>
            </a:endParaRPr>
          </a:p>
          <a:p>
            <a:pPr lvl="0" algn="ct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46" name="Oval 45"/>
          <p:cNvSpPr/>
          <p:nvPr/>
        </p:nvSpPr>
        <p:spPr>
          <a:xfrm>
            <a:off x="5113735"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8</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Capital Project Contracts and Project Life Cycle Audits</a:t>
            </a:r>
            <a:endParaRPr lang="en-IN" sz="1600" dirty="0">
              <a:latin typeface="Montserrat" panose="00000500000000000000" pitchFamily="2" charset="0"/>
            </a:endParaRPr>
          </a:p>
        </p:txBody>
      </p:sp>
      <p:sp>
        <p:nvSpPr>
          <p:cNvPr id="48" name="TextBox 47"/>
          <p:cNvSpPr txBox="1"/>
          <p:nvPr/>
        </p:nvSpPr>
        <p:spPr>
          <a:xfrm>
            <a:off x="5423388" y="2716528"/>
            <a:ext cx="3042995" cy="3185487"/>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Capital Budget Planning</a:t>
            </a:r>
          </a:p>
          <a:p>
            <a:pPr marL="285750" lvl="0" indent="-285750">
              <a:buFont typeface="Arial" panose="020B0604020202020204" pitchFamily="34" charset="0"/>
              <a:buChar char="•"/>
            </a:pPr>
            <a:r>
              <a:rPr lang="en-US" sz="1300" dirty="0">
                <a:latin typeface="Montserrat" panose="00000500000000000000" pitchFamily="2" charset="0"/>
              </a:rPr>
              <a:t>Capital Budget Allocation and Utilization</a:t>
            </a:r>
          </a:p>
          <a:p>
            <a:pPr marL="285750" lvl="0" indent="-285750">
              <a:buFont typeface="Arial" panose="020B0604020202020204" pitchFamily="34" charset="0"/>
              <a:buChar char="•"/>
            </a:pPr>
            <a:r>
              <a:rPr lang="en-US" sz="1300" dirty="0">
                <a:latin typeface="Montserrat" panose="00000500000000000000" pitchFamily="2" charset="0"/>
              </a:rPr>
              <a:t>Capital Expenditure Contracts Award</a:t>
            </a:r>
          </a:p>
          <a:p>
            <a:pPr marL="285750" lvl="0" indent="-285750">
              <a:buFont typeface="Arial" panose="020B0604020202020204" pitchFamily="34" charset="0"/>
              <a:buChar char="•"/>
            </a:pPr>
            <a:r>
              <a:rPr lang="en-US" sz="1300" dirty="0">
                <a:latin typeface="Montserrat" panose="00000500000000000000" pitchFamily="2" charset="0"/>
              </a:rPr>
              <a:t>Capital Expenditure Monitoring</a:t>
            </a:r>
          </a:p>
          <a:p>
            <a:pPr marL="285750" lvl="0" indent="-285750">
              <a:buFont typeface="Arial" panose="020B0604020202020204" pitchFamily="34" charset="0"/>
              <a:buChar char="•"/>
            </a:pPr>
            <a:r>
              <a:rPr lang="en-US" sz="1300" dirty="0">
                <a:latin typeface="Montserrat" panose="00000500000000000000" pitchFamily="2" charset="0"/>
              </a:rPr>
              <a:t>Project Life Cycle Audits</a:t>
            </a:r>
          </a:p>
          <a:p>
            <a:pPr marL="285750" lvl="0" indent="-285750">
              <a:buFont typeface="Arial" panose="020B0604020202020204" pitchFamily="34" charset="0"/>
              <a:buChar char="•"/>
            </a:pPr>
            <a:r>
              <a:rPr lang="en-US" sz="1300" dirty="0">
                <a:latin typeface="Montserrat" panose="00000500000000000000" pitchFamily="2" charset="0"/>
              </a:rPr>
              <a:t>Technical and Project Performance Audits</a:t>
            </a:r>
          </a:p>
          <a:p>
            <a:pPr marL="285750" lvl="0" indent="-285750">
              <a:buFont typeface="Arial" panose="020B0604020202020204" pitchFamily="34" charset="0"/>
              <a:buChar char="•"/>
            </a:pPr>
            <a:endParaRPr lang="en-US" sz="1300" dirty="0">
              <a:latin typeface="Montserrat" panose="00000500000000000000" pitchFamily="2" charset="0"/>
            </a:endParaRPr>
          </a:p>
          <a:p>
            <a:pPr algn="ctr"/>
            <a:r>
              <a:rPr lang="en-US" sz="1600" b="1" dirty="0">
                <a:latin typeface="Montserrat" panose="00000500000000000000" pitchFamily="2" charset="0"/>
              </a:rPr>
              <a:t>ICFR, IFRS and Control Framework</a:t>
            </a:r>
          </a:p>
          <a:p>
            <a:pPr marL="285750" lvl="0" indent="-285750">
              <a:buFont typeface="Arial" panose="020B0604020202020204" pitchFamily="34" charset="0"/>
              <a:buChar char="•"/>
            </a:pPr>
            <a:endParaRPr lang="en-US"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ICFR and IFRS Compliance</a:t>
            </a:r>
          </a:p>
          <a:p>
            <a:pPr marL="285750" indent="-285750">
              <a:buFont typeface="Arial" panose="020B0604020202020204" pitchFamily="34" charset="0"/>
              <a:buChar char="•"/>
            </a:pPr>
            <a:r>
              <a:rPr lang="en-US" sz="1300" dirty="0">
                <a:latin typeface="Montserrat" panose="00000500000000000000" pitchFamily="2" charset="0"/>
              </a:rPr>
              <a:t>Internal Control Framework</a:t>
            </a: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50" name="Oval 49"/>
          <p:cNvSpPr/>
          <p:nvPr/>
        </p:nvSpPr>
        <p:spPr>
          <a:xfrm>
            <a:off x="8667911" y="1255214"/>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9</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Departmental, Functional and Process Audits</a:t>
            </a:r>
          </a:p>
          <a:p>
            <a:pPr algn="ctr"/>
            <a:endParaRPr lang="en-IN" sz="1600" b="1" dirty="0">
              <a:latin typeface="Montserrat" panose="00000500000000000000" pitchFamily="2" charset="0"/>
            </a:endParaRPr>
          </a:p>
        </p:txBody>
      </p:sp>
      <p:sp>
        <p:nvSpPr>
          <p:cNvPr id="52" name="TextBox 51"/>
          <p:cNvSpPr txBox="1"/>
          <p:nvPr/>
        </p:nvSpPr>
        <p:spPr>
          <a:xfrm>
            <a:off x="8816183" y="2716528"/>
            <a:ext cx="2787823" cy="3893374"/>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Procurement</a:t>
            </a:r>
          </a:p>
          <a:p>
            <a:pPr marL="285750" lvl="0" indent="-285750">
              <a:buFont typeface="Arial" panose="020B0604020202020204" pitchFamily="34" charset="0"/>
              <a:buChar char="•"/>
            </a:pPr>
            <a:r>
              <a:rPr lang="en-US" sz="1300" dirty="0">
                <a:latin typeface="Montserrat" panose="00000500000000000000" pitchFamily="2" charset="0"/>
              </a:rPr>
              <a:t>Materials Management</a:t>
            </a:r>
          </a:p>
          <a:p>
            <a:pPr marL="285750" lvl="0" indent="-285750">
              <a:buFont typeface="Arial" panose="020B0604020202020204" pitchFamily="34" charset="0"/>
              <a:buChar char="•"/>
            </a:pPr>
            <a:r>
              <a:rPr lang="en-US" sz="1300" dirty="0">
                <a:latin typeface="Montserrat" panose="00000500000000000000" pitchFamily="2" charset="0"/>
              </a:rPr>
              <a:t>Stores</a:t>
            </a:r>
          </a:p>
          <a:p>
            <a:pPr marL="285750" lvl="0" indent="-285750">
              <a:buFont typeface="Arial" panose="020B0604020202020204" pitchFamily="34" charset="0"/>
              <a:buChar char="•"/>
            </a:pPr>
            <a:r>
              <a:rPr lang="en-US" sz="1300" dirty="0">
                <a:latin typeface="Montserrat" panose="00000500000000000000" pitchFamily="2" charset="0"/>
              </a:rPr>
              <a:t>Commercial</a:t>
            </a:r>
          </a:p>
          <a:p>
            <a:pPr marL="285750" lvl="0" indent="-285750">
              <a:buFont typeface="Arial" panose="020B0604020202020204" pitchFamily="34" charset="0"/>
              <a:buChar char="•"/>
            </a:pPr>
            <a:r>
              <a:rPr lang="en-US" sz="1300" dirty="0">
                <a:latin typeface="Montserrat" panose="00000500000000000000" pitchFamily="2" charset="0"/>
              </a:rPr>
              <a:t>Cargo</a:t>
            </a:r>
          </a:p>
          <a:p>
            <a:pPr marL="285750" lvl="0" indent="-285750">
              <a:buFont typeface="Arial" panose="020B0604020202020204" pitchFamily="34" charset="0"/>
              <a:buChar char="•"/>
            </a:pPr>
            <a:r>
              <a:rPr lang="en-US" sz="1300" dirty="0">
                <a:latin typeface="Montserrat" panose="00000500000000000000" pitchFamily="2" charset="0"/>
              </a:rPr>
              <a:t>Human Resources</a:t>
            </a:r>
          </a:p>
          <a:p>
            <a:pPr marL="285750" lvl="0" indent="-285750">
              <a:buFont typeface="Arial" panose="020B0604020202020204" pitchFamily="34" charset="0"/>
              <a:buChar char="•"/>
            </a:pPr>
            <a:r>
              <a:rPr lang="en-US" sz="1300" dirty="0">
                <a:latin typeface="Montserrat" panose="00000500000000000000" pitchFamily="2" charset="0"/>
              </a:rPr>
              <a:t>Financial including Assets and Liabilities</a:t>
            </a:r>
          </a:p>
          <a:p>
            <a:pPr marL="285750" lvl="0" indent="-285750">
              <a:buFont typeface="Arial" panose="020B0604020202020204" pitchFamily="34" charset="0"/>
              <a:buChar char="•"/>
            </a:pPr>
            <a:r>
              <a:rPr lang="en-US" sz="1300" dirty="0">
                <a:latin typeface="Montserrat" panose="00000500000000000000" pitchFamily="2" charset="0"/>
              </a:rPr>
              <a:t>Fuel Farm</a:t>
            </a:r>
          </a:p>
          <a:p>
            <a:pPr marL="285750" lvl="0" indent="-285750">
              <a:buFont typeface="Arial" panose="020B0604020202020204" pitchFamily="34" charset="0"/>
              <a:buChar char="•"/>
            </a:pPr>
            <a:r>
              <a:rPr lang="en-US" sz="1300" dirty="0">
                <a:latin typeface="Montserrat" panose="00000500000000000000" pitchFamily="2" charset="0"/>
              </a:rPr>
              <a:t>Corporate Finance and Treasury</a:t>
            </a:r>
          </a:p>
          <a:p>
            <a:pPr marL="285750" lvl="0" indent="-285750">
              <a:buFont typeface="Arial" panose="020B0604020202020204" pitchFamily="34" charset="0"/>
              <a:buChar char="•"/>
            </a:pPr>
            <a:r>
              <a:rPr lang="en-US" sz="1300" dirty="0">
                <a:latin typeface="Montserrat" panose="00000500000000000000" pitchFamily="2" charset="0"/>
              </a:rPr>
              <a:t>Operational and Financial Budget Management</a:t>
            </a:r>
          </a:p>
          <a:p>
            <a:pPr marL="285750" lvl="0" indent="-285750">
              <a:buFont typeface="Arial" panose="020B0604020202020204" pitchFamily="34" charset="0"/>
              <a:buChar char="•"/>
            </a:pPr>
            <a:r>
              <a:rPr lang="en-US" sz="1300" dirty="0">
                <a:latin typeface="Montserrat" panose="00000500000000000000" pitchFamily="2" charset="0"/>
              </a:rPr>
              <a:t>Secretarial</a:t>
            </a:r>
          </a:p>
          <a:p>
            <a:pPr marL="285750" lvl="0" indent="-285750">
              <a:buFont typeface="Arial" panose="020B0604020202020204" pitchFamily="34" charset="0"/>
              <a:buChar char="•"/>
            </a:pPr>
            <a:r>
              <a:rPr lang="en-US" sz="1300" dirty="0">
                <a:latin typeface="Montserrat" panose="00000500000000000000" pitchFamily="2" charset="0"/>
              </a:rPr>
              <a:t>Legal</a:t>
            </a:r>
          </a:p>
          <a:p>
            <a:pPr marL="285750" lvl="0" indent="-285750">
              <a:buFont typeface="Arial" panose="020B0604020202020204" pitchFamily="34" charset="0"/>
              <a:buChar char="•"/>
            </a:pPr>
            <a:endParaRPr lang="en-US" sz="1300" dirty="0">
              <a:latin typeface="Montserrat" panose="00000500000000000000" pitchFamily="2" charset="0"/>
            </a:endParaRPr>
          </a:p>
          <a:p>
            <a:pPr lvl="0"/>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2694540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descr="s"/>
          <p:cNvSpPr/>
          <p:nvPr/>
        </p:nvSpPr>
        <p:spPr>
          <a:xfrm>
            <a:off x="0" y="-560373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G</a:t>
            </a:r>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6" y="663575"/>
            <a:ext cx="883110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 AIRPORT MANAGEMENT SPECIFIC</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10</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  Operational Audits</a:t>
            </a:r>
            <a:endParaRPr lang="en-IN" sz="1600" b="1" dirty="0">
              <a:latin typeface="Montserrat" panose="00000500000000000000" pitchFamily="2" charset="0"/>
            </a:endParaRPr>
          </a:p>
        </p:txBody>
      </p:sp>
      <p:sp>
        <p:nvSpPr>
          <p:cNvPr id="13" name="TextBox 12"/>
          <p:cNvSpPr txBox="1"/>
          <p:nvPr/>
        </p:nvSpPr>
        <p:spPr>
          <a:xfrm>
            <a:off x="979235" y="2716528"/>
            <a:ext cx="4267881" cy="4431983"/>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Airside and Air Field Operations</a:t>
            </a:r>
          </a:p>
          <a:p>
            <a:pPr marL="285750" lvl="0" indent="-285750">
              <a:buFont typeface="Arial" panose="020B0604020202020204" pitchFamily="34" charset="0"/>
              <a:buChar char="•"/>
            </a:pPr>
            <a:r>
              <a:rPr lang="en-US" sz="1300" dirty="0">
                <a:latin typeface="Montserrat" panose="00000500000000000000" pitchFamily="2" charset="0"/>
              </a:rPr>
              <a:t>Landside Management</a:t>
            </a:r>
          </a:p>
          <a:p>
            <a:pPr marL="285750" lvl="0" indent="-285750">
              <a:buFont typeface="Arial" panose="020B0604020202020204" pitchFamily="34" charset="0"/>
              <a:buChar char="•"/>
            </a:pPr>
            <a:r>
              <a:rPr lang="en-US" sz="1300" dirty="0">
                <a:latin typeface="Montserrat" panose="00000500000000000000" pitchFamily="2" charset="0"/>
              </a:rPr>
              <a:t>Airside Maintenance</a:t>
            </a:r>
          </a:p>
          <a:p>
            <a:pPr marL="285750" lvl="0" indent="-285750">
              <a:buFont typeface="Arial" panose="020B0604020202020204" pitchFamily="34" charset="0"/>
              <a:buChar char="•"/>
            </a:pPr>
            <a:r>
              <a:rPr lang="en-US" sz="1300" dirty="0">
                <a:latin typeface="Montserrat" panose="00000500000000000000" pitchFamily="2" charset="0"/>
              </a:rPr>
              <a:t>Terminal Facilities, Maintenance and Operations</a:t>
            </a:r>
          </a:p>
          <a:p>
            <a:pPr marL="285750" lvl="0" indent="-285750">
              <a:buFont typeface="Arial" panose="020B0604020202020204" pitchFamily="34" charset="0"/>
              <a:buChar char="•"/>
            </a:pPr>
            <a:r>
              <a:rPr lang="en-US" sz="1300" dirty="0">
                <a:latin typeface="Montserrat" panose="00000500000000000000" pitchFamily="2" charset="0"/>
              </a:rPr>
              <a:t>Airport Systems</a:t>
            </a:r>
          </a:p>
          <a:p>
            <a:pPr marL="285750" lvl="0" indent="-285750">
              <a:buFont typeface="Arial" panose="020B0604020202020204" pitchFamily="34" charset="0"/>
              <a:buChar char="•"/>
            </a:pPr>
            <a:r>
              <a:rPr lang="en-US" sz="1300" dirty="0">
                <a:latin typeface="Montserrat" panose="00000500000000000000" pitchFamily="2" charset="0"/>
              </a:rPr>
              <a:t>Maintenance and Technical</a:t>
            </a:r>
          </a:p>
          <a:p>
            <a:pPr marL="285750" lvl="0" indent="-285750">
              <a:buFont typeface="Arial" panose="020B0604020202020204" pitchFamily="34" charset="0"/>
              <a:buChar char="•"/>
            </a:pPr>
            <a:r>
              <a:rPr lang="en-US" sz="1300" dirty="0">
                <a:latin typeface="Montserrat" panose="00000500000000000000" pitchFamily="2" charset="0"/>
              </a:rPr>
              <a:t>Check in, Baggage Handling, Security Screening, immigration, Boarding, Gate Operations, Passenger Amenities, Transfers, Arrivals, Baggage Claim, Ground Handling, </a:t>
            </a:r>
          </a:p>
          <a:p>
            <a:pPr marL="285750" lvl="0" indent="-285750">
              <a:buFont typeface="Arial" panose="020B0604020202020204" pitchFamily="34" charset="0"/>
              <a:buChar char="•"/>
            </a:pPr>
            <a:endParaRPr lang="en-US" sz="1300" dirty="0">
              <a:latin typeface="Montserrat" panose="00000500000000000000" pitchFamily="2" charset="0"/>
            </a:endParaRPr>
          </a:p>
          <a:p>
            <a:pPr lvl="0" algn="ctr"/>
            <a:r>
              <a:rPr lang="en-US" sz="1600" b="1" dirty="0">
                <a:latin typeface="Montserrat" panose="00000500000000000000" pitchFamily="2" charset="0"/>
              </a:rPr>
              <a:t>Airport Performance Benchmarking, Service and Quality Ratings </a:t>
            </a:r>
          </a:p>
          <a:p>
            <a:pPr lvl="0" algn="ctr"/>
            <a:endParaRPr lang="en-US" sz="1600" b="1"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Airport Infrastructure</a:t>
            </a:r>
          </a:p>
          <a:p>
            <a:pPr marL="285750" indent="-285750">
              <a:buFont typeface="Arial" panose="020B0604020202020204" pitchFamily="34" charset="0"/>
              <a:buChar char="•"/>
            </a:pPr>
            <a:r>
              <a:rPr lang="en-US" sz="1300" dirty="0">
                <a:latin typeface="Montserrat" panose="00000500000000000000" pitchFamily="2" charset="0"/>
              </a:rPr>
              <a:t>Throughput and Flight Activities</a:t>
            </a:r>
          </a:p>
          <a:p>
            <a:pPr marL="285750" indent="-285750">
              <a:buFont typeface="Arial" panose="020B0604020202020204" pitchFamily="34" charset="0"/>
              <a:buChar char="•"/>
            </a:pPr>
            <a:r>
              <a:rPr lang="en-US" sz="1300" dirty="0">
                <a:latin typeface="Montserrat" panose="00000500000000000000" pitchFamily="2" charset="0"/>
              </a:rPr>
              <a:t>Aerospace Quality and Compliance	</a:t>
            </a:r>
          </a:p>
          <a:p>
            <a:pPr marL="285750" indent="-285750">
              <a:buFont typeface="Arial" panose="020B0604020202020204" pitchFamily="34" charset="0"/>
              <a:buChar char="•"/>
            </a:pPr>
            <a:r>
              <a:rPr lang="en-US" sz="1300" dirty="0">
                <a:latin typeface="Montserrat" panose="00000500000000000000" pitchFamily="2" charset="0"/>
              </a:rPr>
              <a:t>Airport Service Ratings</a:t>
            </a:r>
          </a:p>
          <a:p>
            <a:pPr marL="285750" indent="-285750">
              <a:buFont typeface="Arial" panose="020B0604020202020204" pitchFamily="34" charset="0"/>
              <a:buChar char="•"/>
            </a:pPr>
            <a:r>
              <a:rPr lang="en-US" sz="1300" dirty="0">
                <a:latin typeface="Montserrat" panose="00000500000000000000" pitchFamily="2" charset="0"/>
              </a:rPr>
              <a:t>TQM and Service Quality Framework</a:t>
            </a:r>
          </a:p>
          <a:p>
            <a:pPr lvl="0" algn="ct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46" name="Oval 45"/>
          <p:cNvSpPr/>
          <p:nvPr/>
        </p:nvSpPr>
        <p:spPr>
          <a:xfrm>
            <a:off x="5113735"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11</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Airport Safety, Security and Facility Management</a:t>
            </a:r>
            <a:endParaRPr lang="en-IN" sz="1600" dirty="0">
              <a:latin typeface="Montserrat" panose="00000500000000000000" pitchFamily="2" charset="0"/>
            </a:endParaRPr>
          </a:p>
        </p:txBody>
      </p:sp>
      <p:sp>
        <p:nvSpPr>
          <p:cNvPr id="48" name="TextBox 47"/>
          <p:cNvSpPr txBox="1"/>
          <p:nvPr/>
        </p:nvSpPr>
        <p:spPr>
          <a:xfrm>
            <a:off x="5423388" y="2716528"/>
            <a:ext cx="3042995" cy="4539704"/>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Security and Vigilance</a:t>
            </a:r>
          </a:p>
          <a:p>
            <a:pPr marL="285750" lvl="0" indent="-285750">
              <a:buFont typeface="Arial" panose="020B0604020202020204" pitchFamily="34" charset="0"/>
              <a:buChar char="•"/>
            </a:pPr>
            <a:r>
              <a:rPr lang="en-US" sz="1300" dirty="0">
                <a:latin typeface="Montserrat" panose="00000500000000000000" pitchFamily="2" charset="0"/>
              </a:rPr>
              <a:t>Safety and Compliance</a:t>
            </a:r>
          </a:p>
          <a:p>
            <a:pPr marL="285750" lvl="0" indent="-285750">
              <a:buFont typeface="Arial" panose="020B0604020202020204" pitchFamily="34" charset="0"/>
              <a:buChar char="•"/>
            </a:pPr>
            <a:r>
              <a:rPr lang="en-US" sz="1300" dirty="0">
                <a:latin typeface="Montserrat" panose="00000500000000000000" pitchFamily="2" charset="0"/>
              </a:rPr>
              <a:t>Transportation</a:t>
            </a:r>
          </a:p>
          <a:p>
            <a:pPr marL="285750" lvl="0" indent="-285750">
              <a:buFont typeface="Arial" panose="020B0604020202020204" pitchFamily="34" charset="0"/>
              <a:buChar char="•"/>
            </a:pPr>
            <a:r>
              <a:rPr lang="en-US" sz="1300" dirty="0">
                <a:latin typeface="Montserrat" panose="00000500000000000000" pitchFamily="2" charset="0"/>
              </a:rPr>
              <a:t>Environmental Audits</a:t>
            </a:r>
          </a:p>
          <a:p>
            <a:pPr marL="285750" lvl="0" indent="-285750">
              <a:buFont typeface="Arial" panose="020B0604020202020204" pitchFamily="34" charset="0"/>
              <a:buChar char="•"/>
            </a:pPr>
            <a:r>
              <a:rPr lang="en-US" sz="1300" dirty="0">
                <a:latin typeface="Montserrat" panose="00000500000000000000" pitchFamily="2" charset="0"/>
              </a:rPr>
              <a:t>Horticulture and Land Scaping</a:t>
            </a:r>
          </a:p>
          <a:p>
            <a:pPr marL="285750" lvl="0" indent="-285750">
              <a:buFont typeface="Arial" panose="020B0604020202020204" pitchFamily="34" charset="0"/>
              <a:buChar char="•"/>
            </a:pPr>
            <a:r>
              <a:rPr lang="en-US" sz="1300" dirty="0">
                <a:latin typeface="Montserrat" panose="00000500000000000000" pitchFamily="2" charset="0"/>
              </a:rPr>
              <a:t>Power Distribution</a:t>
            </a:r>
          </a:p>
          <a:p>
            <a:pPr marL="285750" lvl="0" indent="-285750">
              <a:buFont typeface="Arial" panose="020B0604020202020204" pitchFamily="34" charset="0"/>
              <a:buChar char="•"/>
            </a:pPr>
            <a:r>
              <a:rPr lang="en-US" sz="1300" dirty="0">
                <a:latin typeface="Montserrat" panose="00000500000000000000" pitchFamily="2" charset="0"/>
              </a:rPr>
              <a:t>Planned Maintenance</a:t>
            </a:r>
          </a:p>
          <a:p>
            <a:pPr marL="285750" lvl="0" indent="-285750">
              <a:buFont typeface="Arial" panose="020B0604020202020204" pitchFamily="34" charset="0"/>
              <a:buChar char="•"/>
            </a:pPr>
            <a:r>
              <a:rPr lang="en-US" sz="1300" dirty="0">
                <a:latin typeface="Montserrat" panose="00000500000000000000" pitchFamily="2" charset="0"/>
              </a:rPr>
              <a:t>Crash, Firefighting and  Rescue Operations</a:t>
            </a:r>
          </a:p>
          <a:p>
            <a:pPr marL="285750" lvl="0" indent="-285750">
              <a:buFont typeface="Arial" panose="020B0604020202020204" pitchFamily="34" charset="0"/>
              <a:buChar char="•"/>
            </a:pPr>
            <a:r>
              <a:rPr lang="en-US" sz="1300" dirty="0">
                <a:latin typeface="Montserrat" panose="00000500000000000000" pitchFamily="2" charset="0"/>
              </a:rPr>
              <a:t>Maintenance - Mechanical, Electrical, Plumbing, General Housekeeping  </a:t>
            </a:r>
          </a:p>
          <a:p>
            <a:pPr algn="ctr"/>
            <a:r>
              <a:rPr lang="en-US" sz="1600" b="1" dirty="0">
                <a:latin typeface="Montserrat" panose="00000500000000000000" pitchFamily="2" charset="0"/>
              </a:rPr>
              <a:t>Logistics and SEZ</a:t>
            </a:r>
          </a:p>
          <a:p>
            <a:pPr marL="285750" lvl="0" indent="-285750">
              <a:buFont typeface="Arial" panose="020B0604020202020204" pitchFamily="34" charset="0"/>
              <a:buChar char="•"/>
            </a:pPr>
            <a:endParaRPr lang="en-US"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Multi Product SEZ, Aeronautics, Aerospace</a:t>
            </a:r>
          </a:p>
          <a:p>
            <a:pPr marL="285750" indent="-285750">
              <a:buFont typeface="Arial" panose="020B0604020202020204" pitchFamily="34" charset="0"/>
              <a:buChar char="•"/>
            </a:pPr>
            <a:r>
              <a:rPr lang="en-US" sz="1300" dirty="0">
                <a:latin typeface="Montserrat" panose="00000500000000000000" pitchFamily="2" charset="0"/>
              </a:rPr>
              <a:t>Warehousing, Trading, Exports</a:t>
            </a:r>
          </a:p>
          <a:p>
            <a:pPr marL="285750" indent="-285750">
              <a:buFont typeface="Arial" panose="020B0604020202020204" pitchFamily="34" charset="0"/>
              <a:buChar char="•"/>
            </a:pPr>
            <a:r>
              <a:rPr lang="en-US" sz="1300" dirty="0">
                <a:latin typeface="Montserrat" panose="00000500000000000000" pitchFamily="2" charset="0"/>
              </a:rPr>
              <a:t>Aircraft Repairs and Maintenance - MRO</a:t>
            </a:r>
          </a:p>
          <a:p>
            <a:pPr marL="285750" indent="-285750">
              <a:buFont typeface="Arial" panose="020B0604020202020204" pitchFamily="34" charset="0"/>
              <a:buChar char="•"/>
            </a:pPr>
            <a:r>
              <a:rPr lang="en-US" sz="1300" dirty="0">
                <a:latin typeface="Montserrat" panose="00000500000000000000" pitchFamily="2" charset="0"/>
              </a:rPr>
              <a:t>Hospitality</a:t>
            </a:r>
          </a:p>
          <a:p>
            <a:pPr marL="285750" indent="-285750">
              <a:buFont typeface="Arial" panose="020B0604020202020204" pitchFamily="34" charset="0"/>
              <a:buChar char="•"/>
            </a:pPr>
            <a:r>
              <a:rPr lang="en-US" sz="1300" dirty="0">
                <a:latin typeface="Montserrat" panose="00000500000000000000" pitchFamily="2" charset="0"/>
              </a:rPr>
              <a:t>Logistics Management Planning</a:t>
            </a:r>
          </a:p>
          <a:p>
            <a:pPr marL="285750" indent="-285750">
              <a:buFont typeface="Arial" panose="020B0604020202020204" pitchFamily="34" charset="0"/>
              <a:buChar char="•"/>
            </a:pP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50" name="Oval 49"/>
          <p:cNvSpPr/>
          <p:nvPr/>
        </p:nvSpPr>
        <p:spPr>
          <a:xfrm>
            <a:off x="8667911" y="1255214"/>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12</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Outsourced Services and Shared Services Centre</a:t>
            </a:r>
            <a:endParaRPr lang="en-IN" sz="1600" b="1" dirty="0">
              <a:latin typeface="Montserrat" panose="00000500000000000000" pitchFamily="2" charset="0"/>
            </a:endParaRPr>
          </a:p>
        </p:txBody>
      </p:sp>
      <p:sp>
        <p:nvSpPr>
          <p:cNvPr id="52" name="TextBox 51"/>
          <p:cNvSpPr txBox="1"/>
          <p:nvPr/>
        </p:nvSpPr>
        <p:spPr>
          <a:xfrm>
            <a:off x="8896511" y="2654098"/>
            <a:ext cx="2787823" cy="438581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Payroll Accounting and HR Management</a:t>
            </a:r>
          </a:p>
          <a:p>
            <a:pPr marL="285750" lvl="0" indent="-285750">
              <a:buFont typeface="Arial" panose="020B0604020202020204" pitchFamily="34" charset="0"/>
              <a:buChar char="•"/>
            </a:pPr>
            <a:r>
              <a:rPr lang="en-US" sz="1300" dirty="0">
                <a:latin typeface="Montserrat" panose="00000500000000000000" pitchFamily="2" charset="0"/>
              </a:rPr>
              <a:t>Accounting and Book Keeping</a:t>
            </a:r>
          </a:p>
          <a:p>
            <a:pPr marL="285750" lvl="0" indent="-285750">
              <a:buFont typeface="Arial" panose="020B0604020202020204" pitchFamily="34" charset="0"/>
              <a:buChar char="•"/>
            </a:pPr>
            <a:r>
              <a:rPr lang="en-US" sz="1300" dirty="0">
                <a:latin typeface="Montserrat" panose="00000500000000000000" pitchFamily="2" charset="0"/>
              </a:rPr>
              <a:t>Period Close Accounting and Reporting</a:t>
            </a:r>
          </a:p>
          <a:p>
            <a:pPr marL="285750" lvl="0" indent="-285750">
              <a:buFont typeface="Arial" panose="020B0604020202020204" pitchFamily="34" charset="0"/>
              <a:buChar char="•"/>
            </a:pPr>
            <a:r>
              <a:rPr lang="en-US" sz="1300" dirty="0">
                <a:latin typeface="Montserrat" panose="00000500000000000000" pitchFamily="2" charset="0"/>
              </a:rPr>
              <a:t>Fixed Assets Accounting</a:t>
            </a:r>
          </a:p>
          <a:p>
            <a:pPr marL="285750" lvl="0" indent="-285750">
              <a:buFont typeface="Arial" panose="020B0604020202020204" pitchFamily="34" charset="0"/>
              <a:buChar char="•"/>
            </a:pPr>
            <a:r>
              <a:rPr lang="en-US" sz="1300" dirty="0">
                <a:latin typeface="Montserrat" panose="00000500000000000000" pitchFamily="2" charset="0"/>
              </a:rPr>
              <a:t>Inventory Accounting</a:t>
            </a:r>
          </a:p>
          <a:p>
            <a:pPr marL="285750" lvl="0" indent="-285750">
              <a:buFont typeface="Arial" panose="020B0604020202020204" pitchFamily="34" charset="0"/>
              <a:buChar char="•"/>
            </a:pPr>
            <a:r>
              <a:rPr lang="en-US" sz="1300" dirty="0">
                <a:latin typeface="Montserrat" panose="00000500000000000000" pitchFamily="2" charset="0"/>
              </a:rPr>
              <a:t>Invoicing and Receivables</a:t>
            </a:r>
          </a:p>
          <a:p>
            <a:pPr marL="285750" lvl="0" indent="-285750">
              <a:buFont typeface="Arial" panose="020B0604020202020204" pitchFamily="34" charset="0"/>
              <a:buChar char="•"/>
            </a:pPr>
            <a:r>
              <a:rPr lang="en-US" sz="1300" dirty="0">
                <a:latin typeface="Montserrat" panose="00000500000000000000" pitchFamily="2" charset="0"/>
              </a:rPr>
              <a:t>Payables</a:t>
            </a:r>
          </a:p>
          <a:p>
            <a:pPr marL="285750" lvl="0" indent="-285750">
              <a:buFont typeface="Arial" panose="020B0604020202020204" pitchFamily="34" charset="0"/>
              <a:buChar char="•"/>
            </a:pPr>
            <a:r>
              <a:rPr lang="en-US" sz="1300" dirty="0">
                <a:latin typeface="Montserrat" panose="00000500000000000000" pitchFamily="2" charset="0"/>
              </a:rPr>
              <a:t>Reconciliations</a:t>
            </a:r>
            <a:endParaRPr lang="en-IN" sz="1300" dirty="0">
              <a:latin typeface="Montserrat" panose="00000500000000000000" pitchFamily="2" charset="0"/>
            </a:endParaRPr>
          </a:p>
          <a:p>
            <a:pPr lvl="0" algn="ctr"/>
            <a:r>
              <a:rPr lang="en-IN" sz="1600" b="1" dirty="0">
                <a:latin typeface="Montserrat" panose="00000500000000000000" pitchFamily="2" charset="0"/>
              </a:rPr>
              <a:t>CSR Activities</a:t>
            </a:r>
          </a:p>
          <a:p>
            <a:pPr marL="285750" indent="-285750">
              <a:buFont typeface="Arial" panose="020B0604020202020204" pitchFamily="34" charset="0"/>
              <a:buChar char="•"/>
            </a:pPr>
            <a:r>
              <a:rPr lang="en-IN" sz="1300" dirty="0">
                <a:latin typeface="Montserrat" panose="00000500000000000000" pitchFamily="2" charset="0"/>
              </a:rPr>
              <a:t>Waste Management and Recycling</a:t>
            </a:r>
          </a:p>
          <a:p>
            <a:pPr marL="285750" indent="-285750">
              <a:buFont typeface="Arial" panose="020B0604020202020204" pitchFamily="34" charset="0"/>
              <a:buChar char="•"/>
            </a:pPr>
            <a:r>
              <a:rPr lang="en-IN" sz="1300" dirty="0">
                <a:latin typeface="Montserrat" panose="00000500000000000000" pitchFamily="2" charset="0"/>
              </a:rPr>
              <a:t>Community Engagement and Support</a:t>
            </a:r>
          </a:p>
          <a:p>
            <a:pPr marL="285750" indent="-285750">
              <a:buFont typeface="Arial" panose="020B0604020202020204" pitchFamily="34" charset="0"/>
              <a:buChar char="•"/>
            </a:pPr>
            <a:r>
              <a:rPr lang="en-IN" sz="1300" dirty="0">
                <a:latin typeface="Montserrat" panose="00000500000000000000" pitchFamily="2" charset="0"/>
              </a:rPr>
              <a:t>Noise and Air Quality Management</a:t>
            </a:r>
          </a:p>
          <a:p>
            <a:pPr marL="285750" indent="-285750">
              <a:buFont typeface="Arial" panose="020B0604020202020204" pitchFamily="34" charset="0"/>
              <a:buChar char="•"/>
            </a:pPr>
            <a:r>
              <a:rPr lang="en-IN" sz="1300" dirty="0">
                <a:latin typeface="Montserrat" panose="00000500000000000000" pitchFamily="2" charset="0"/>
              </a:rPr>
              <a:t>Innovation and Collaboration</a:t>
            </a:r>
          </a:p>
          <a:p>
            <a:pPr marL="285750" indent="-285750">
              <a:buFont typeface="Arial" panose="020B0604020202020204" pitchFamily="34" charset="0"/>
              <a:buChar char="•"/>
            </a:pPr>
            <a:r>
              <a:rPr lang="en-IN" sz="1300" dirty="0">
                <a:latin typeface="Montserrat" panose="00000500000000000000" pitchFamily="2" charset="0"/>
              </a:rPr>
              <a:t>Accessibility and Diversity</a:t>
            </a:r>
          </a:p>
          <a:p>
            <a:pPr marL="285750" indent="-285750">
              <a:buFont typeface="Arial" panose="020B0604020202020204" pitchFamily="34" charset="0"/>
              <a:buChar char="•"/>
            </a:pPr>
            <a:endParaRPr lang="en-IN" sz="1300" dirty="0">
              <a:latin typeface="Montserrat" panose="00000500000000000000" pitchFamily="2" charset="0"/>
            </a:endParaRPr>
          </a:p>
          <a:p>
            <a:pPr lvl="0" algn="ctr"/>
            <a:endParaRPr lang="en-IN" sz="1600" b="1"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304240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10</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1</a:t>
            </a:r>
            <a:endParaRPr lang="en-IN" sz="12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Audit and Assurance</a:t>
            </a:r>
            <a:endParaRPr lang="en-IN" sz="1600" dirty="0">
              <a:latin typeface="Montserrat" panose="00000500000000000000" pitchFamily="2" charset="0"/>
            </a:endParaRPr>
          </a:p>
        </p:txBody>
      </p:sp>
      <p:sp>
        <p:nvSpPr>
          <p:cNvPr id="13" name="TextBox 12"/>
          <p:cNvSpPr txBox="1"/>
          <p:nvPr/>
        </p:nvSpPr>
        <p:spPr>
          <a:xfrm>
            <a:off x="1000502" y="2461342"/>
            <a:ext cx="4623058" cy="4493538"/>
          </a:xfrm>
          <a:prstGeom prst="rect">
            <a:avLst/>
          </a:prstGeom>
          <a:noFill/>
        </p:spPr>
        <p:txBody>
          <a:bodyPr wrap="square" rtlCol="0">
            <a:spAutoFit/>
          </a:bodyPr>
          <a:lstStyle/>
          <a:p>
            <a:r>
              <a:rPr lang="en-US" sz="1300" b="1" dirty="0">
                <a:solidFill>
                  <a:srgbClr val="004B7D"/>
                </a:solidFill>
                <a:latin typeface="Montserrat" panose="00000500000000000000" pitchFamily="2" charset="0"/>
              </a:rPr>
              <a:t>External Audits</a:t>
            </a:r>
            <a:r>
              <a:rPr lang="en-US" sz="1300" i="1" dirty="0">
                <a:latin typeface="Montserrat" panose="00000500000000000000" pitchFamily="2" charset="0"/>
              </a:rPr>
              <a:t> </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External and Statutory audits and</a:t>
            </a:r>
            <a:br>
              <a:rPr lang="en-US" sz="1300" dirty="0">
                <a:latin typeface="Montserrat" panose="00000500000000000000" pitchFamily="2" charset="0"/>
              </a:rPr>
            </a:br>
            <a:r>
              <a:rPr lang="en-US" sz="1300" dirty="0">
                <a:latin typeface="Montserrat" panose="00000500000000000000" pitchFamily="2" charset="0"/>
              </a:rPr>
              <a:t>Certifications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IFRS, ICFR and SOX compliance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Tax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GST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Trust and Retention Audits</a:t>
            </a:r>
            <a:endParaRPr lang="en-IN" sz="1300" dirty="0">
              <a:latin typeface="Montserrat" panose="00000500000000000000" pitchFamily="2" charset="0"/>
            </a:endParaRPr>
          </a:p>
          <a:p>
            <a:r>
              <a:rPr lang="en-US" sz="1300" dirty="0">
                <a:latin typeface="Montserrat" panose="00000500000000000000" pitchFamily="2" charset="0"/>
              </a:rPr>
              <a:t> </a:t>
            </a:r>
            <a:endParaRPr lang="en-IN" sz="1300" dirty="0">
              <a:latin typeface="Montserrat" panose="00000500000000000000" pitchFamily="2" charset="0"/>
            </a:endParaRPr>
          </a:p>
          <a:p>
            <a:r>
              <a:rPr lang="en-US" sz="1300" b="1" dirty="0">
                <a:solidFill>
                  <a:srgbClr val="004B7D"/>
                </a:solidFill>
                <a:latin typeface="Montserrat" panose="00000500000000000000" pitchFamily="2" charset="0"/>
              </a:rPr>
              <a:t>Internal Audits </a:t>
            </a:r>
          </a:p>
          <a:p>
            <a:pPr marL="285750" indent="-285750">
              <a:buFont typeface="Arial" panose="020B0604020202020204" pitchFamily="34" charset="0"/>
              <a:buChar char="•"/>
            </a:pPr>
            <a:r>
              <a:rPr lang="en-US" sz="1300" dirty="0">
                <a:latin typeface="Montserrat" panose="00000500000000000000" pitchFamily="2" charset="0"/>
              </a:rPr>
              <a:t>Internal control framework</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Internal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SOX Compliance reviews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Management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Operational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Complex financial/functional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Inventory and fixed assets audit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Assessing control gaps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Revenue assurance and revenue </a:t>
            </a:r>
            <a:br>
              <a:rPr lang="en-US" sz="1300" dirty="0">
                <a:latin typeface="Montserrat" panose="00000500000000000000" pitchFamily="2" charset="0"/>
              </a:rPr>
            </a:br>
            <a:r>
              <a:rPr lang="en-US" sz="1300" dirty="0">
                <a:latin typeface="Montserrat" panose="00000500000000000000" pitchFamily="2" charset="0"/>
              </a:rPr>
              <a:t>optimization review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Cost control and cost optimization review </a:t>
            </a:r>
            <a:br>
              <a:rPr lang="en-US" sz="1300" dirty="0">
                <a:latin typeface="Montserrat" panose="00000500000000000000" pitchFamily="2" charset="0"/>
              </a:rPr>
            </a:br>
            <a:r>
              <a:rPr lang="en-US" sz="1300" dirty="0">
                <a:latin typeface="Montserrat" panose="00000500000000000000" pitchFamily="2" charset="0"/>
              </a:rPr>
              <a:t>audits</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Profit maximization audits</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2</a:t>
            </a:r>
            <a:endParaRPr lang="en-IN" sz="12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IT &amp; Systems Management</a:t>
            </a:r>
            <a:endParaRPr lang="en-IN" sz="1600" dirty="0">
              <a:latin typeface="Montserrat" panose="00000500000000000000" pitchFamily="2" charset="0"/>
            </a:endParaRPr>
          </a:p>
        </p:txBody>
      </p:sp>
      <p:sp>
        <p:nvSpPr>
          <p:cNvPr id="48" name="TextBox 47"/>
          <p:cNvSpPr txBox="1"/>
          <p:nvPr/>
        </p:nvSpPr>
        <p:spPr>
          <a:xfrm>
            <a:off x="5382569" y="2461342"/>
            <a:ext cx="2661866" cy="4072647"/>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ERP Systems implementation and performance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IT general control reviews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DATA integration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IT Controls design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Vulnerability testing and penetration testing</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IT &amp; Systems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Data analytics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Data safety, storage and security management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GRC management reviews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Business continuity and disaster recovery plans reviews</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Design and implement IT Policies</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3</a:t>
            </a:r>
            <a:endParaRPr lang="en-IN" sz="12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Project Performance </a:t>
            </a:r>
          </a:p>
          <a:p>
            <a:pPr algn="ctr"/>
            <a:r>
              <a:rPr lang="en-US" sz="1400" b="1" dirty="0">
                <a:latin typeface="Montserrat" panose="00000500000000000000" pitchFamily="2" charset="0"/>
              </a:rPr>
              <a:t>Life Cycle Management</a:t>
            </a:r>
            <a:endParaRPr lang="en-IN" sz="1400" b="1" dirty="0">
              <a:latin typeface="Montserrat" panose="00000500000000000000" pitchFamily="2" charset="0"/>
            </a:endParaRPr>
          </a:p>
        </p:txBody>
      </p:sp>
      <p:sp>
        <p:nvSpPr>
          <p:cNvPr id="52" name="TextBox 51"/>
          <p:cNvSpPr txBox="1"/>
          <p:nvPr/>
        </p:nvSpPr>
        <p:spPr>
          <a:xfrm>
            <a:off x="8816184" y="2461342"/>
            <a:ext cx="2339496" cy="1692771"/>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Project management life cycle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Project cost and budget performance review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Technical and operational performance audits</a:t>
            </a:r>
            <a:endParaRPr lang="en-IN" sz="1300" dirty="0">
              <a:latin typeface="Montserrat" panose="00000500000000000000" pitchFamily="2" charset="0"/>
            </a:endParaRPr>
          </a:p>
        </p:txBody>
      </p:sp>
      <p:cxnSp>
        <p:nvCxnSpPr>
          <p:cNvPr id="57" name="Straight Connector 56"/>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a:blip r:embed="rId2"/>
          <a:stretch>
            <a:fillRect/>
          </a:stretch>
        </p:blipFill>
        <p:spPr>
          <a:xfrm>
            <a:off x="5813820" y="1235945"/>
            <a:ext cx="423953" cy="423953"/>
          </a:xfrm>
          <a:prstGeom prst="rect">
            <a:avLst/>
          </a:prstGeom>
        </p:spPr>
      </p:pic>
      <p:pic>
        <p:nvPicPr>
          <p:cNvPr id="27" name="Picture 26"/>
          <p:cNvPicPr>
            <a:picLocks noChangeAspect="1"/>
          </p:cNvPicPr>
          <p:nvPr/>
        </p:nvPicPr>
        <p:blipFill>
          <a:blip r:embed="rId3"/>
          <a:stretch>
            <a:fillRect/>
          </a:stretch>
        </p:blipFill>
        <p:spPr>
          <a:xfrm>
            <a:off x="9314713" y="1247198"/>
            <a:ext cx="482870" cy="477156"/>
          </a:xfrm>
          <a:prstGeom prst="rect">
            <a:avLst/>
          </a:prstGeom>
        </p:spPr>
      </p:pic>
      <p:pic>
        <p:nvPicPr>
          <p:cNvPr id="23" name="Picture 22"/>
          <p:cNvPicPr>
            <a:picLocks noChangeAspect="1"/>
          </p:cNvPicPr>
          <p:nvPr/>
        </p:nvPicPr>
        <p:blipFill>
          <a:blip r:embed="rId4"/>
          <a:stretch>
            <a:fillRect/>
          </a:stretch>
        </p:blipFill>
        <p:spPr>
          <a:xfrm>
            <a:off x="1437098" y="1269192"/>
            <a:ext cx="425613" cy="423953"/>
          </a:xfrm>
          <a:prstGeom prst="rect">
            <a:avLst/>
          </a:prstGeom>
        </p:spPr>
      </p:pic>
    </p:spTree>
    <p:extLst>
      <p:ext uri="{BB962C8B-B14F-4D97-AF65-F5344CB8AC3E}">
        <p14:creationId xmlns:p14="http://schemas.microsoft.com/office/powerpoint/2010/main" val="4275099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11</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4</a:t>
            </a:r>
            <a:endParaRPr lang="en-IN" sz="12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Fraud Risk Management</a:t>
            </a:r>
            <a:endParaRPr lang="en-IN" sz="1600" dirty="0">
              <a:latin typeface="Montserrat" panose="00000500000000000000" pitchFamily="2" charset="0"/>
            </a:endParaRPr>
          </a:p>
          <a:p>
            <a:pPr algn="ctr"/>
            <a:r>
              <a:rPr lang="en-US" sz="1600" b="1" dirty="0">
                <a:latin typeface="Montserrat" panose="00000500000000000000" pitchFamily="2" charset="0"/>
              </a:rPr>
              <a:t>And Forensic Accounting</a:t>
            </a:r>
            <a:endParaRPr lang="en-IN" sz="1600" dirty="0">
              <a:latin typeface="Montserrat" panose="00000500000000000000" pitchFamily="2" charset="0"/>
            </a:endParaRPr>
          </a:p>
        </p:txBody>
      </p:sp>
      <p:sp>
        <p:nvSpPr>
          <p:cNvPr id="13" name="TextBox 12"/>
          <p:cNvSpPr txBox="1"/>
          <p:nvPr/>
        </p:nvSpPr>
        <p:spPr>
          <a:xfrm>
            <a:off x="979235" y="2716528"/>
            <a:ext cx="4267881" cy="1292662"/>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Fraud risk identification and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Fraud risk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Investigation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Fraud risks, forensic, ethics and investigation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Forensic accounting reviews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Anti-Money Laundering </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5</a:t>
            </a:r>
            <a:endParaRPr lang="en-IN" sz="12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Enterprise Risk Management </a:t>
            </a:r>
            <a:br>
              <a:rPr lang="en-US" sz="1600" b="1" dirty="0">
                <a:latin typeface="Montserrat" panose="00000500000000000000" pitchFamily="2" charset="0"/>
              </a:rPr>
            </a:br>
            <a:r>
              <a:rPr lang="en-US" sz="1600" b="1" dirty="0">
                <a:latin typeface="Montserrat" panose="00000500000000000000" pitchFamily="2" charset="0"/>
              </a:rPr>
              <a:t>and Risk Advisory </a:t>
            </a:r>
            <a:endParaRPr lang="en-IN" sz="1600" b="1" dirty="0">
              <a:latin typeface="Montserrat" panose="00000500000000000000" pitchFamily="2" charset="0"/>
            </a:endParaRPr>
          </a:p>
        </p:txBody>
      </p:sp>
      <p:sp>
        <p:nvSpPr>
          <p:cNvPr id="48" name="TextBox 47"/>
          <p:cNvSpPr txBox="1"/>
          <p:nvPr/>
        </p:nvSpPr>
        <p:spPr>
          <a:xfrm>
            <a:off x="5382569" y="2716528"/>
            <a:ext cx="2661866" cy="3893374"/>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Initiation of Comprehensive Risk Management Systems and Protocols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Ongoing Monitoring and Reporting of Risk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Quantification of Value and Earnings at Risk</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Continuous Development and Maintenance of Departmental Risk Registers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Construction of a Holistic Risk Universe</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Implementation of Comprehensive Risk Management System Reporting</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6</a:t>
            </a:r>
            <a:endParaRPr lang="en-IN" sz="12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Corporate Governance &amp; </a:t>
            </a:r>
            <a:br>
              <a:rPr lang="en-US" sz="1600" b="1" dirty="0">
                <a:latin typeface="Montserrat" panose="00000500000000000000" pitchFamily="2" charset="0"/>
              </a:rPr>
            </a:br>
            <a:r>
              <a:rPr lang="en-US" sz="1600" b="1" dirty="0">
                <a:latin typeface="Montserrat" panose="00000500000000000000" pitchFamily="2" charset="0"/>
              </a:rPr>
              <a:t>Statutory Compliance</a:t>
            </a:r>
            <a:endParaRPr lang="en-IN" sz="1600" b="1" dirty="0">
              <a:latin typeface="Montserrat" panose="00000500000000000000" pitchFamily="2" charset="0"/>
            </a:endParaRPr>
          </a:p>
        </p:txBody>
      </p:sp>
      <p:sp>
        <p:nvSpPr>
          <p:cNvPr id="52" name="TextBox 51"/>
          <p:cNvSpPr txBox="1"/>
          <p:nvPr/>
        </p:nvSpPr>
        <p:spPr>
          <a:xfrm>
            <a:off x="8816184" y="2716528"/>
            <a:ext cx="2339496" cy="3293209"/>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Statutory, mandatory and regulatory   Compliance</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Corporate governance issues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Corporate secretarial and law services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Board, audit committee and other committee performance</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Board, audit committee and other committee meetings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Committee Charters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Delegation of power </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67202" y="1224880"/>
            <a:ext cx="451438" cy="452443"/>
          </a:xfrm>
          <a:prstGeom prst="rect">
            <a:avLst/>
          </a:prstGeom>
        </p:spPr>
      </p:pic>
      <p:pic>
        <p:nvPicPr>
          <p:cNvPr id="24" name="Picture 23"/>
          <p:cNvPicPr>
            <a:picLocks noChangeAspect="1"/>
          </p:cNvPicPr>
          <p:nvPr/>
        </p:nvPicPr>
        <p:blipFill>
          <a:blip r:embed="rId3"/>
          <a:stretch>
            <a:fillRect/>
          </a:stretch>
        </p:blipFill>
        <p:spPr>
          <a:xfrm>
            <a:off x="5809092" y="1250970"/>
            <a:ext cx="490107" cy="489039"/>
          </a:xfrm>
          <a:prstGeom prst="rect">
            <a:avLst/>
          </a:prstGeom>
        </p:spPr>
      </p:pic>
      <p:pic>
        <p:nvPicPr>
          <p:cNvPr id="25" name="Picture 24"/>
          <p:cNvPicPr>
            <a:picLocks noChangeAspect="1"/>
          </p:cNvPicPr>
          <p:nvPr/>
        </p:nvPicPr>
        <p:blipFill>
          <a:blip r:embed="rId4"/>
          <a:stretch>
            <a:fillRect/>
          </a:stretch>
        </p:blipFill>
        <p:spPr>
          <a:xfrm>
            <a:off x="9369524" y="1257601"/>
            <a:ext cx="428173" cy="443743"/>
          </a:xfrm>
          <a:prstGeom prst="rect">
            <a:avLst/>
          </a:prstGeom>
        </p:spPr>
      </p:pic>
    </p:spTree>
    <p:extLst>
      <p:ext uri="{BB962C8B-B14F-4D97-AF65-F5344CB8AC3E}">
        <p14:creationId xmlns:p14="http://schemas.microsoft.com/office/powerpoint/2010/main" val="3272398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12</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7</a:t>
            </a:r>
            <a:endParaRPr lang="en-IN" sz="12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Business Advisory and Management Consulting</a:t>
            </a:r>
            <a:endParaRPr lang="en-IN" sz="1600" b="1" dirty="0">
              <a:latin typeface="Montserrat" panose="00000500000000000000" pitchFamily="2" charset="0"/>
            </a:endParaRPr>
          </a:p>
        </p:txBody>
      </p:sp>
      <p:sp>
        <p:nvSpPr>
          <p:cNvPr id="13" name="TextBox 12"/>
          <p:cNvSpPr txBox="1"/>
          <p:nvPr/>
        </p:nvSpPr>
        <p:spPr>
          <a:xfrm>
            <a:off x="979235" y="2716528"/>
            <a:ext cx="4267881" cy="2092881"/>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Sustainable strategic growth plans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Mergers, acquisitions amalgamations and exit strategies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Innovation and change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Business turnaround and transformation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Joint ventures and strategic alliances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Capital restructuring</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Leadership, people development and performance evaluation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Business intelligence reviews</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8</a:t>
            </a:r>
            <a:endParaRPr lang="en-IN" sz="12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Due Diligence</a:t>
            </a:r>
            <a:endParaRPr lang="en-IN" sz="1600" dirty="0">
              <a:latin typeface="Montserrat" panose="00000500000000000000" pitchFamily="2" charset="0"/>
            </a:endParaRPr>
          </a:p>
        </p:txBody>
      </p:sp>
      <p:sp>
        <p:nvSpPr>
          <p:cNvPr id="48" name="TextBox 47"/>
          <p:cNvSpPr txBox="1"/>
          <p:nvPr/>
        </p:nvSpPr>
        <p:spPr>
          <a:xfrm>
            <a:off x="5382569" y="2716528"/>
            <a:ext cx="2661866" cy="149271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Merger and acquisition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Investors, PEs, VCs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Financial</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Customer</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Assets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Compliance</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Administrative</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9</a:t>
            </a:r>
            <a:endParaRPr lang="en-IN" sz="12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Shared Service Centre</a:t>
            </a:r>
            <a:endParaRPr lang="en-IN" sz="1600" dirty="0">
              <a:latin typeface="Montserrat" panose="00000500000000000000" pitchFamily="2" charset="0"/>
            </a:endParaRPr>
          </a:p>
          <a:p>
            <a:pPr algn="ctr"/>
            <a:r>
              <a:rPr lang="en-US" sz="1600" b="1" dirty="0">
                <a:latin typeface="Montserrat" panose="00000500000000000000" pitchFamily="2" charset="0"/>
              </a:rPr>
              <a:t>and Outsourced Services</a:t>
            </a:r>
            <a:endParaRPr lang="en-IN" sz="1600" dirty="0">
              <a:latin typeface="Montserrat" panose="00000500000000000000" pitchFamily="2" charset="0"/>
            </a:endParaRPr>
          </a:p>
        </p:txBody>
      </p:sp>
      <p:sp>
        <p:nvSpPr>
          <p:cNvPr id="52" name="TextBox 51"/>
          <p:cNvSpPr txBox="1"/>
          <p:nvPr/>
        </p:nvSpPr>
        <p:spPr>
          <a:xfrm>
            <a:off x="8816184" y="2716528"/>
            <a:ext cx="2339496" cy="189282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Setting up, stabilizing and managing shared service </a:t>
            </a:r>
            <a:r>
              <a:rPr lang="en-US" sz="1300" dirty="0" err="1">
                <a:latin typeface="Montserrat" panose="00000500000000000000" pitchFamily="2" charset="0"/>
              </a:rPr>
              <a:t>centre</a:t>
            </a:r>
            <a:r>
              <a:rPr lang="en-US" sz="1300" dirty="0">
                <a:latin typeface="Montserrat" panose="00000500000000000000" pitchFamily="2" charset="0"/>
              </a:rPr>
              <a:t> operations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Accounting and financial management</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BPO &amp; KPO operations</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401564" y="1247911"/>
            <a:ext cx="427449" cy="427449"/>
          </a:xfrm>
          <a:prstGeom prst="rect">
            <a:avLst/>
          </a:prstGeom>
        </p:spPr>
      </p:pic>
      <p:pic>
        <p:nvPicPr>
          <p:cNvPr id="24" name="Picture 23"/>
          <p:cNvPicPr>
            <a:picLocks noChangeAspect="1"/>
          </p:cNvPicPr>
          <p:nvPr/>
        </p:nvPicPr>
        <p:blipFill>
          <a:blip r:embed="rId3"/>
          <a:stretch>
            <a:fillRect/>
          </a:stretch>
        </p:blipFill>
        <p:spPr>
          <a:xfrm>
            <a:off x="5727031" y="1210374"/>
            <a:ext cx="550793" cy="495826"/>
          </a:xfrm>
          <a:prstGeom prst="rect">
            <a:avLst/>
          </a:prstGeom>
        </p:spPr>
      </p:pic>
      <p:pic>
        <p:nvPicPr>
          <p:cNvPr id="25" name="Picture 24"/>
          <p:cNvPicPr>
            <a:picLocks noChangeAspect="1"/>
          </p:cNvPicPr>
          <p:nvPr/>
        </p:nvPicPr>
        <p:blipFill>
          <a:blip r:embed="rId4"/>
          <a:stretch>
            <a:fillRect/>
          </a:stretch>
        </p:blipFill>
        <p:spPr>
          <a:xfrm>
            <a:off x="9352459" y="1291967"/>
            <a:ext cx="429187" cy="429187"/>
          </a:xfrm>
          <a:prstGeom prst="rect">
            <a:avLst/>
          </a:prstGeom>
        </p:spPr>
      </p:pic>
    </p:spTree>
    <p:extLst>
      <p:ext uri="{BB962C8B-B14F-4D97-AF65-F5344CB8AC3E}">
        <p14:creationId xmlns:p14="http://schemas.microsoft.com/office/powerpoint/2010/main" val="1171483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13</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10</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Taxation </a:t>
            </a:r>
            <a:endParaRPr lang="en-IN" sz="1600" dirty="0">
              <a:latin typeface="Montserrat" panose="00000500000000000000" pitchFamily="2" charset="0"/>
            </a:endParaRPr>
          </a:p>
          <a:p>
            <a:pPr algn="ctr"/>
            <a:r>
              <a:rPr lang="en-US" sz="1600" b="1" dirty="0">
                <a:latin typeface="Montserrat" panose="00000500000000000000" pitchFamily="2" charset="0"/>
              </a:rPr>
              <a:t>Direct &amp; Indirect</a:t>
            </a:r>
            <a:endParaRPr lang="en-IN" sz="1600" dirty="0">
              <a:latin typeface="Montserrat" panose="00000500000000000000" pitchFamily="2" charset="0"/>
            </a:endParaRPr>
          </a:p>
        </p:txBody>
      </p:sp>
      <p:sp>
        <p:nvSpPr>
          <p:cNvPr id="13" name="TextBox 12"/>
          <p:cNvSpPr txBox="1"/>
          <p:nvPr/>
        </p:nvSpPr>
        <p:spPr>
          <a:xfrm>
            <a:off x="979235" y="2716528"/>
            <a:ext cx="4267881" cy="1092607"/>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Tax planning strategy</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Tax returns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Tax advisory and tax litigation support</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Representation services - Revenue </a:t>
            </a:r>
            <a:br>
              <a:rPr lang="en-US" sz="1300" dirty="0">
                <a:latin typeface="Montserrat" panose="00000500000000000000" pitchFamily="2" charset="0"/>
              </a:rPr>
            </a:br>
            <a:r>
              <a:rPr lang="en-US" sz="1300" dirty="0">
                <a:latin typeface="Montserrat" panose="00000500000000000000" pitchFamily="2" charset="0"/>
              </a:rPr>
              <a:t>authorities</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11</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Virtual CFO</a:t>
            </a:r>
            <a:endParaRPr lang="en-IN" sz="1600" b="1" dirty="0">
              <a:latin typeface="Montserrat" panose="00000500000000000000" pitchFamily="2" charset="0"/>
            </a:endParaRPr>
          </a:p>
        </p:txBody>
      </p:sp>
      <p:sp>
        <p:nvSpPr>
          <p:cNvPr id="48" name="TextBox 47"/>
          <p:cNvSpPr txBox="1"/>
          <p:nvPr/>
        </p:nvSpPr>
        <p:spPr>
          <a:xfrm>
            <a:off x="5382569" y="2716528"/>
            <a:ext cx="2661866" cy="2893100"/>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Strategic planning</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Guidance on IFRS and ICFR</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Optimize cash flows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Develop long-term financials plans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Financial budgeting &amp; financial projections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Support on improving financial accounting, performance management reporting </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Cost savings and Increased profits </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12</a:t>
            </a:r>
            <a:endParaRPr lang="en-IN" sz="9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Business Valuation</a:t>
            </a:r>
            <a:endParaRPr lang="en-IN" sz="1600" b="1" dirty="0">
              <a:latin typeface="Montserrat" panose="00000500000000000000" pitchFamily="2" charset="0"/>
            </a:endParaRPr>
          </a:p>
        </p:txBody>
      </p:sp>
      <p:sp>
        <p:nvSpPr>
          <p:cNvPr id="52" name="TextBox 51"/>
          <p:cNvSpPr txBox="1"/>
          <p:nvPr/>
        </p:nvSpPr>
        <p:spPr>
          <a:xfrm>
            <a:off x="8816184" y="2716528"/>
            <a:ext cx="2339496" cy="892552"/>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Business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Regulatory</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Intangible assets</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Intellectual properties</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07464" y="1265065"/>
            <a:ext cx="442712" cy="442712"/>
          </a:xfrm>
          <a:prstGeom prst="rect">
            <a:avLst/>
          </a:prstGeom>
        </p:spPr>
      </p:pic>
      <p:pic>
        <p:nvPicPr>
          <p:cNvPr id="24" name="Picture 23"/>
          <p:cNvPicPr>
            <a:picLocks noChangeAspect="1"/>
          </p:cNvPicPr>
          <p:nvPr/>
        </p:nvPicPr>
        <p:blipFill>
          <a:blip r:embed="rId3"/>
          <a:stretch>
            <a:fillRect/>
          </a:stretch>
        </p:blipFill>
        <p:spPr>
          <a:xfrm>
            <a:off x="5750790" y="1213842"/>
            <a:ext cx="519512" cy="519512"/>
          </a:xfrm>
          <a:prstGeom prst="rect">
            <a:avLst/>
          </a:prstGeom>
        </p:spPr>
      </p:pic>
      <p:pic>
        <p:nvPicPr>
          <p:cNvPr id="25" name="Picture 24"/>
          <p:cNvPicPr>
            <a:picLocks noChangeAspect="1"/>
          </p:cNvPicPr>
          <p:nvPr/>
        </p:nvPicPr>
        <p:blipFill>
          <a:blip r:embed="rId4"/>
          <a:stretch>
            <a:fillRect/>
          </a:stretch>
        </p:blipFill>
        <p:spPr>
          <a:xfrm>
            <a:off x="9369524" y="1234585"/>
            <a:ext cx="363355" cy="485834"/>
          </a:xfrm>
          <a:prstGeom prst="rect">
            <a:avLst/>
          </a:prstGeom>
        </p:spPr>
      </p:pic>
    </p:spTree>
    <p:extLst>
      <p:ext uri="{BB962C8B-B14F-4D97-AF65-F5344CB8AC3E}">
        <p14:creationId xmlns:p14="http://schemas.microsoft.com/office/powerpoint/2010/main" val="2308636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14</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13</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Business Excellence &amp; Performance Evaluation Management</a:t>
            </a:r>
            <a:endParaRPr lang="en-IN" sz="1600" b="1" dirty="0">
              <a:latin typeface="Montserrat" panose="00000500000000000000" pitchFamily="2" charset="0"/>
            </a:endParaRPr>
          </a:p>
        </p:txBody>
      </p:sp>
      <p:sp>
        <p:nvSpPr>
          <p:cNvPr id="13" name="TextBox 12"/>
          <p:cNvSpPr txBox="1"/>
          <p:nvPr/>
        </p:nvSpPr>
        <p:spPr>
          <a:xfrm>
            <a:off x="979235" y="2716528"/>
            <a:ext cx="4267881" cy="692497"/>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Business excellence process evaluation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Quality ratings review</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Group / Company performance evaluation</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14</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Outsourced Services</a:t>
            </a:r>
            <a:endParaRPr lang="en-IN" sz="1600" dirty="0">
              <a:latin typeface="Montserrat" panose="00000500000000000000" pitchFamily="2" charset="0"/>
            </a:endParaRPr>
          </a:p>
        </p:txBody>
      </p:sp>
      <p:sp>
        <p:nvSpPr>
          <p:cNvPr id="48" name="TextBox 47"/>
          <p:cNvSpPr txBox="1"/>
          <p:nvPr/>
        </p:nvSpPr>
        <p:spPr>
          <a:xfrm>
            <a:off x="5382569" y="2716528"/>
            <a:ext cx="2661866" cy="149271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Book Keeping &amp; Accounting  </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USA, UK, Other Overseas and Indian Taxation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HR Management &amp; Payroll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KPO Services</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15</a:t>
            </a:r>
            <a:endParaRPr lang="en-IN" sz="9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600" b="1" dirty="0">
                <a:latin typeface="Montserrat" panose="00000500000000000000" pitchFamily="2" charset="0"/>
              </a:rPr>
              <a:t>Attestation &amp; Certifications</a:t>
            </a:r>
            <a:endParaRPr lang="en-IN" sz="1600" dirty="0">
              <a:latin typeface="Montserrat" panose="00000500000000000000" pitchFamily="2" charset="0"/>
            </a:endParaRPr>
          </a:p>
        </p:txBody>
      </p:sp>
      <p:sp>
        <p:nvSpPr>
          <p:cNvPr id="52" name="TextBox 51"/>
          <p:cNvSpPr txBox="1"/>
          <p:nvPr/>
        </p:nvSpPr>
        <p:spPr>
          <a:xfrm>
            <a:off x="8816184" y="2716528"/>
            <a:ext cx="2339496" cy="492443"/>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Various attestations and Certifications</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p:nvPicPr>
        <p:blipFill>
          <a:blip r:embed="rId2"/>
          <a:stretch>
            <a:fillRect/>
          </a:stretch>
        </p:blipFill>
        <p:spPr>
          <a:xfrm>
            <a:off x="1377362" y="1274619"/>
            <a:ext cx="383815" cy="397773"/>
          </a:xfrm>
          <a:prstGeom prst="rect">
            <a:avLst/>
          </a:prstGeom>
        </p:spPr>
      </p:pic>
      <p:pic>
        <p:nvPicPr>
          <p:cNvPr id="35" name="Picture 34"/>
          <p:cNvPicPr>
            <a:picLocks noChangeAspect="1"/>
          </p:cNvPicPr>
          <p:nvPr/>
        </p:nvPicPr>
        <p:blipFill>
          <a:blip r:embed="rId3"/>
          <a:stretch>
            <a:fillRect/>
          </a:stretch>
        </p:blipFill>
        <p:spPr>
          <a:xfrm>
            <a:off x="5741470" y="1235513"/>
            <a:ext cx="542605" cy="503204"/>
          </a:xfrm>
          <a:prstGeom prst="rect">
            <a:avLst/>
          </a:prstGeom>
        </p:spPr>
      </p:pic>
      <p:pic>
        <p:nvPicPr>
          <p:cNvPr id="36" name="Picture 35"/>
          <p:cNvPicPr>
            <a:picLocks noChangeAspect="1"/>
          </p:cNvPicPr>
          <p:nvPr/>
        </p:nvPicPr>
        <p:blipFill>
          <a:blip r:embed="rId4"/>
          <a:stretch>
            <a:fillRect/>
          </a:stretch>
        </p:blipFill>
        <p:spPr>
          <a:xfrm>
            <a:off x="9319664" y="1265490"/>
            <a:ext cx="364946" cy="460394"/>
          </a:xfrm>
          <a:prstGeom prst="rect">
            <a:avLst/>
          </a:prstGeom>
        </p:spPr>
      </p:pic>
    </p:spTree>
    <p:extLst>
      <p:ext uri="{BB962C8B-B14F-4D97-AF65-F5344CB8AC3E}">
        <p14:creationId xmlns:p14="http://schemas.microsoft.com/office/powerpoint/2010/main" val="2764749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15</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16</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Start Up Operations Management</a:t>
            </a:r>
            <a:endParaRPr lang="en-IN" sz="1600" b="1" dirty="0">
              <a:latin typeface="Montserrat" panose="00000500000000000000" pitchFamily="2" charset="0"/>
            </a:endParaRPr>
          </a:p>
        </p:txBody>
      </p:sp>
      <p:sp>
        <p:nvSpPr>
          <p:cNvPr id="13" name="TextBox 12"/>
          <p:cNvSpPr txBox="1"/>
          <p:nvPr/>
        </p:nvSpPr>
        <p:spPr>
          <a:xfrm>
            <a:off x="979235" y="2716528"/>
            <a:ext cx="4267881" cy="492443"/>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Startup operations and performance management</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17</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Corporate Finance</a:t>
            </a:r>
            <a:endParaRPr lang="en-IN" sz="1600" dirty="0">
              <a:latin typeface="Montserrat" panose="00000500000000000000" pitchFamily="2" charset="0"/>
            </a:endParaRPr>
          </a:p>
        </p:txBody>
      </p:sp>
      <p:sp>
        <p:nvSpPr>
          <p:cNvPr id="48" name="TextBox 47"/>
          <p:cNvSpPr txBox="1"/>
          <p:nvPr/>
        </p:nvSpPr>
        <p:spPr>
          <a:xfrm>
            <a:off x="5382569" y="2716528"/>
            <a:ext cx="2661866" cy="2693045"/>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Capital and debt fund requirement planning</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Company financial performance analysis including ratio analysis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Working capital management analysis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Fund flow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Project reports and project appraisal reports</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Private equity, Venture Capital and Angle Investors fund planning</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18</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600" b="1" dirty="0">
                <a:latin typeface="Montserrat" panose="00000500000000000000" pitchFamily="2" charset="0"/>
              </a:rPr>
              <a:t>Processes &amp; System</a:t>
            </a:r>
            <a:endParaRPr lang="en-IN" sz="1600" b="1" dirty="0">
              <a:latin typeface="Montserrat" panose="00000500000000000000" pitchFamily="2" charset="0"/>
            </a:endParaRPr>
          </a:p>
        </p:txBody>
      </p:sp>
      <p:sp>
        <p:nvSpPr>
          <p:cNvPr id="52" name="TextBox 51"/>
          <p:cNvSpPr txBox="1"/>
          <p:nvPr/>
        </p:nvSpPr>
        <p:spPr>
          <a:xfrm>
            <a:off x="8816184" y="2716528"/>
            <a:ext cx="2339496" cy="1292662"/>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Development of Policies, Procedures and Manuals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Process reengineering and integration</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Process analysis</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3021572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AE861A9B-3818-404D-83F4-ADDB4181CD7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8682" y="1977811"/>
            <a:ext cx="2054106" cy="2319376"/>
          </a:xfrm>
          <a:prstGeom prst="rect">
            <a:avLst/>
          </a:prstGeom>
          <a:noFill/>
          <a:ln>
            <a:noFill/>
          </a:ln>
        </p:spPr>
      </p:pic>
      <p:sp>
        <p:nvSpPr>
          <p:cNvPr id="25601"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WHO WE ARE</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25602" name="Rectangle 2"/>
          <p:cNvSpPr>
            <a:spLocks/>
          </p:cNvSpPr>
          <p:nvPr/>
        </p:nvSpPr>
        <p:spPr bwMode="auto">
          <a:xfrm>
            <a:off x="1008443" y="1012227"/>
            <a:ext cx="9829800" cy="37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just">
              <a:lnSpc>
                <a:spcPct val="99500"/>
              </a:lnSpc>
            </a:pPr>
            <a:endParaRPr lang="en-US" sz="1000" i="1" dirty="0">
              <a:solidFill>
                <a:schemeClr val="dk1"/>
              </a:solidFill>
              <a:latin typeface="Montserrat" panose="00000500000000000000" pitchFamily="2" charset="0"/>
              <a:cs typeface="Times New Roman"/>
            </a:endParaRPr>
          </a:p>
        </p:txBody>
      </p:sp>
      <p:sp>
        <p:nvSpPr>
          <p:cNvPr id="25604" name="Rectangle 4"/>
          <p:cNvSpPr>
            <a:spLocks/>
          </p:cNvSpPr>
          <p:nvPr/>
        </p:nvSpPr>
        <p:spPr bwMode="auto">
          <a:xfrm>
            <a:off x="1037431" y="1981995"/>
            <a:ext cx="3651251" cy="3943351"/>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5" name="Rectangle 5"/>
          <p:cNvSpPr>
            <a:spLocks/>
          </p:cNvSpPr>
          <p:nvPr/>
        </p:nvSpPr>
        <p:spPr bwMode="auto">
          <a:xfrm rot="2700000">
            <a:off x="4522789" y="2892427"/>
            <a:ext cx="266700" cy="2667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6" name="Rectangle 6"/>
          <p:cNvSpPr>
            <a:spLocks/>
          </p:cNvSpPr>
          <p:nvPr/>
        </p:nvSpPr>
        <p:spPr bwMode="auto">
          <a:xfrm>
            <a:off x="1435609" y="3671615"/>
            <a:ext cx="2853374"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r>
              <a:rPr lang="en-US" sz="1300" i="1" dirty="0">
                <a:solidFill>
                  <a:schemeClr val="bg1"/>
                </a:solidFill>
                <a:latin typeface="Montserrat" panose="00000500000000000000" pitchFamily="2" charset="0"/>
                <a:cs typeface="Times New Roman"/>
              </a:rPr>
              <a:t>CPA, CIA, CISA, CMA, and CFE from USA and FCA from India – </a:t>
            </a:r>
          </a:p>
          <a:p>
            <a:pPr marL="12700" marR="187325" algn="r">
              <a:lnSpc>
                <a:spcPct val="99500"/>
              </a:lnSpc>
            </a:pPr>
            <a:r>
              <a:rPr lang="en-US" sz="1300" i="1" dirty="0">
                <a:solidFill>
                  <a:srgbClr val="57D3FF"/>
                </a:solidFill>
                <a:latin typeface="Montserrat" panose="00000500000000000000" pitchFamily="2" charset="0"/>
                <a:cs typeface="Times New Roman"/>
              </a:rPr>
              <a:t>Senior Partner</a:t>
            </a:r>
          </a:p>
        </p:txBody>
      </p:sp>
      <p:sp>
        <p:nvSpPr>
          <p:cNvPr id="25607" name="Rectangle 7"/>
          <p:cNvSpPr>
            <a:spLocks/>
          </p:cNvSpPr>
          <p:nvPr/>
        </p:nvSpPr>
        <p:spPr bwMode="auto">
          <a:xfrm>
            <a:off x="1713707" y="2520953"/>
            <a:ext cx="2457451"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lgn="r"/>
            <a:r>
              <a:rPr lang="en-GB" sz="2400" b="1" dirty="0">
                <a:solidFill>
                  <a:schemeClr val="bg1"/>
                </a:solidFill>
                <a:latin typeface="Montserrat" panose="00000500000000000000" pitchFamily="2" charset="0"/>
              </a:rPr>
              <a:t>MAHABALESH BHADRAVATHI</a:t>
            </a:r>
            <a:endParaRPr lang="en-GB" sz="2400" b="1" dirty="0">
              <a:solidFill>
                <a:schemeClr val="bg1"/>
              </a:solidFill>
              <a:latin typeface="Montserrat" panose="00000500000000000000" pitchFamily="2" charset="0"/>
              <a:ea typeface="Times New Roman"/>
              <a:cs typeface="Times New Roman"/>
              <a:sym typeface="Times New Roman"/>
            </a:endParaRPr>
          </a:p>
        </p:txBody>
      </p:sp>
      <p:grpSp>
        <p:nvGrpSpPr>
          <p:cNvPr id="25608" name="Group 8"/>
          <p:cNvGrpSpPr>
            <a:grpSpLocks/>
          </p:cNvGrpSpPr>
          <p:nvPr/>
        </p:nvGrpSpPr>
        <p:grpSpPr bwMode="auto">
          <a:xfrm>
            <a:off x="1221581" y="5194301"/>
            <a:ext cx="863600" cy="495300"/>
            <a:chOff x="0" y="0"/>
            <a:chExt cx="1088" cy="624"/>
          </a:xfrm>
        </p:grpSpPr>
        <p:pic>
          <p:nvPicPr>
            <p:cNvPr id="25609" name="Picture 9"/>
            <p:cNvPicPr>
              <a:picLocks noChangeAspect="1" noChangeArrowheads="1"/>
            </p:cNvPicPr>
            <p:nvPr/>
          </p:nvPicPr>
          <p:blipFill>
            <a:blip r:embed="rId3" cstate="print">
              <a:alphaModFix amt="40000"/>
              <a:extLst>
                <a:ext uri="{28A0092B-C50C-407E-A947-70E740481C1C}">
                  <a14:useLocalDpi xmlns:a14="http://schemas.microsoft.com/office/drawing/2010/main" val="0"/>
                </a:ext>
              </a:extLst>
            </a:blip>
            <a:srcRect/>
            <a:stretch>
              <a:fillRect/>
            </a:stretch>
          </p:blipFill>
          <p:spPr bwMode="auto">
            <a:xfrm>
              <a:off x="452" y="0"/>
              <a:ext cx="128" cy="282"/>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0" name="Rectangle 10"/>
            <p:cNvSpPr>
              <a:spLocks/>
            </p:cNvSpPr>
            <p:nvPr/>
          </p:nvSpPr>
          <p:spPr bwMode="auto">
            <a:xfrm>
              <a:off x="0" y="384"/>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1" name="Group 11"/>
          <p:cNvGrpSpPr>
            <a:grpSpLocks/>
          </p:cNvGrpSpPr>
          <p:nvPr/>
        </p:nvGrpSpPr>
        <p:grpSpPr bwMode="auto">
          <a:xfrm>
            <a:off x="2383632" y="5207000"/>
            <a:ext cx="863600" cy="482600"/>
            <a:chOff x="0" y="0"/>
            <a:chExt cx="1088" cy="608"/>
          </a:xfrm>
        </p:grpSpPr>
        <p:pic>
          <p:nvPicPr>
            <p:cNvPr id="25612" name="Picture 12"/>
            <p:cNvPicPr>
              <a:picLocks noChangeAspect="1" noChangeArrowheads="1"/>
            </p:cNvPicPr>
            <p:nvPr/>
          </p:nvPicPr>
          <p:blipFill>
            <a:blip r:embed="rId4" cstate="print">
              <a:alphaModFix amt="40000"/>
              <a:extLst>
                <a:ext uri="{28A0092B-C50C-407E-A947-70E740481C1C}">
                  <a14:useLocalDpi xmlns:a14="http://schemas.microsoft.com/office/drawing/2010/main" val="0"/>
                </a:ext>
              </a:extLst>
            </a:blip>
            <a:srcRect/>
            <a:stretch>
              <a:fillRect/>
            </a:stretch>
          </p:blipFill>
          <p:spPr bwMode="auto">
            <a:xfrm>
              <a:off x="452" y="0"/>
              <a:ext cx="192" cy="27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3" name="Rectangle 13"/>
            <p:cNvSpPr>
              <a:spLocks/>
            </p:cNvSpPr>
            <p:nvPr/>
          </p:nvSpPr>
          <p:spPr bwMode="auto">
            <a:xfrm>
              <a:off x="0" y="368"/>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4" name="Group 14"/>
          <p:cNvGrpSpPr>
            <a:grpSpLocks/>
          </p:cNvGrpSpPr>
          <p:nvPr/>
        </p:nvGrpSpPr>
        <p:grpSpPr bwMode="auto">
          <a:xfrm>
            <a:off x="3647281" y="5232400"/>
            <a:ext cx="863600" cy="457200"/>
            <a:chOff x="0" y="0"/>
            <a:chExt cx="1088" cy="576"/>
          </a:xfrm>
        </p:grpSpPr>
        <p:pic>
          <p:nvPicPr>
            <p:cNvPr id="25615" name="Picture 15"/>
            <p:cNvPicPr>
              <a:picLocks noChangeAspect="1" noChangeArrowheads="1"/>
            </p:cNvPicPr>
            <p:nvPr/>
          </p:nvPicPr>
          <p:blipFill>
            <a:blip r:embed="rId5" cstate="print">
              <a:alphaModFix amt="40000"/>
              <a:extLst>
                <a:ext uri="{28A0092B-C50C-407E-A947-70E740481C1C}">
                  <a14:useLocalDpi xmlns:a14="http://schemas.microsoft.com/office/drawing/2010/main" val="0"/>
                </a:ext>
              </a:extLst>
            </a:blip>
            <a:srcRect/>
            <a:stretch>
              <a:fillRect/>
            </a:stretch>
          </p:blipFill>
          <p:spPr bwMode="auto">
            <a:xfrm>
              <a:off x="452" y="0"/>
              <a:ext cx="284" cy="28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6" name="Rectangle 16"/>
            <p:cNvSpPr>
              <a:spLocks/>
            </p:cNvSpPr>
            <p:nvPr/>
          </p:nvSpPr>
          <p:spPr bwMode="auto">
            <a:xfrm>
              <a:off x="0" y="336"/>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sp>
        <p:nvSpPr>
          <p:cNvPr id="25617" name="Rectangle 17"/>
          <p:cNvSpPr>
            <a:spLocks/>
          </p:cNvSpPr>
          <p:nvPr/>
        </p:nvSpPr>
        <p:spPr bwMode="auto">
          <a:xfrm>
            <a:off x="7218987" y="3582677"/>
            <a:ext cx="4320848" cy="109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just">
              <a:lnSpc>
                <a:spcPct val="99500"/>
              </a:lnSpc>
            </a:pPr>
            <a:endParaRPr lang="en-US" sz="1100" dirty="0">
              <a:solidFill>
                <a:schemeClr val="dk1"/>
              </a:solidFill>
              <a:latin typeface="Montserrat" panose="00000500000000000000" pitchFamily="2" charset="0"/>
              <a:cs typeface="Times New Roman"/>
            </a:endParaRPr>
          </a:p>
          <a:p>
            <a:pPr marL="12700" marR="187325" algn="just">
              <a:lnSpc>
                <a:spcPct val="99500"/>
              </a:lnSpc>
            </a:pPr>
            <a:r>
              <a:rPr lang="en-US" sz="1100" dirty="0">
                <a:solidFill>
                  <a:schemeClr val="dk1"/>
                </a:solidFill>
                <a:latin typeface="Montserrat" panose="00000500000000000000" pitchFamily="2" charset="0"/>
                <a:cs typeface="Times New Roman"/>
              </a:rPr>
              <a:t>Has more than 35 years of experience in advising senior management on business strategies, risk management, accounting and financial management, assurance, internal audit, governance, compliance, process optimization, cost optimization, IT and systems management, fraud risk management, mergers and acquisitions, project management, technical risk management, and more.</a:t>
            </a:r>
            <a:br>
              <a:rPr lang="en-US" sz="1100" dirty="0">
                <a:solidFill>
                  <a:schemeClr val="dk1"/>
                </a:solidFill>
                <a:latin typeface="Montserrat" panose="00000500000000000000" pitchFamily="2" charset="0"/>
                <a:cs typeface="Times New Roman"/>
              </a:rPr>
            </a:br>
            <a:br>
              <a:rPr lang="en-US" sz="1100" dirty="0">
                <a:solidFill>
                  <a:schemeClr val="dk1"/>
                </a:solidFill>
                <a:latin typeface="Montserrat" panose="00000500000000000000" pitchFamily="2" charset="0"/>
                <a:cs typeface="Times New Roman"/>
              </a:rPr>
            </a:br>
            <a:r>
              <a:rPr lang="en-US" sz="1100" dirty="0">
                <a:solidFill>
                  <a:schemeClr val="dk1"/>
                </a:solidFill>
                <a:latin typeface="Montserrat" panose="00000500000000000000" pitchFamily="2" charset="0"/>
                <a:cs typeface="Times New Roman"/>
              </a:rPr>
              <a:t>Worked with MNCs and huge conglomerates across the Middle East, USA, UK, Singapore, and India, in sectors such as electronics, general trading, shipping and ports, oil and gas, steel, infrastructure, real estate, banking, property development, construction, family offices, shared services, BPO and KPO, aviation, retail and FMCG, sports, education, hotels and hospitality, health care, and more.</a:t>
            </a:r>
          </a:p>
          <a:p>
            <a:pPr marL="12700" marR="187325" algn="just">
              <a:lnSpc>
                <a:spcPct val="99500"/>
              </a:lnSpc>
            </a:pPr>
            <a:endParaRPr lang="en-US" sz="1100" dirty="0">
              <a:solidFill>
                <a:schemeClr val="dk1"/>
              </a:solidFill>
              <a:latin typeface="Montserrat" panose="00000500000000000000" pitchFamily="2" charset="0"/>
              <a:cs typeface="Times New Roman"/>
            </a:endParaRPr>
          </a:p>
          <a:p>
            <a:pPr marL="12700" marR="187325" algn="just">
              <a:lnSpc>
                <a:spcPct val="99500"/>
              </a:lnSpc>
            </a:pPr>
            <a:r>
              <a:rPr lang="en-US" sz="1100" dirty="0">
                <a:solidFill>
                  <a:schemeClr val="dk1"/>
                </a:solidFill>
                <a:latin typeface="Montserrat" panose="00000500000000000000" pitchFamily="2" charset="0"/>
                <a:cs typeface="Times New Roman"/>
              </a:rPr>
              <a:t>Has Successfully managed audit and other assignments across 45 countries, spread over five continents.</a:t>
            </a:r>
          </a:p>
          <a:p>
            <a:pPr marL="12700" marR="187325" algn="just">
              <a:lnSpc>
                <a:spcPct val="99500"/>
              </a:lnSpc>
            </a:pPr>
            <a:br>
              <a:rPr lang="en-US" sz="1100" dirty="0">
                <a:latin typeface="Montserrat" panose="00000500000000000000" pitchFamily="2" charset="0"/>
              </a:rPr>
            </a:br>
            <a:r>
              <a:rPr lang="en-US" sz="1100" dirty="0">
                <a:solidFill>
                  <a:schemeClr val="dk1"/>
                </a:solidFill>
                <a:latin typeface="Montserrat" panose="00000500000000000000" pitchFamily="2" charset="0"/>
                <a:cs typeface="Times New Roman"/>
              </a:rPr>
              <a:t>Highly successful in providing leadership and mentoring over 60 accounting and assurance professionals, while being associated with more than 12 business sectors, with an annual turnover of more than $ 2B each.</a:t>
            </a:r>
            <a:endParaRPr lang="en-GB" sz="1100" dirty="0">
              <a:solidFill>
                <a:schemeClr val="dk1"/>
              </a:solidFill>
              <a:latin typeface="Montserrat" panose="00000500000000000000" pitchFamily="2" charset="0"/>
              <a:cs typeface="Times New Roman"/>
            </a:endParaRPr>
          </a:p>
        </p:txBody>
      </p:sp>
      <p:sp>
        <p:nvSpPr>
          <p:cNvPr id="25632" name="Rectangle 32"/>
          <p:cNvSpPr>
            <a:spLocks/>
          </p:cNvSpPr>
          <p:nvPr/>
        </p:nvSpPr>
        <p:spPr bwMode="auto">
          <a:xfrm>
            <a:off x="7237168" y="1945267"/>
            <a:ext cx="3498851" cy="22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65000"/>
              </a:lnSpc>
            </a:pPr>
            <a:r>
              <a:rPr lang="en-US" sz="1300" b="1" dirty="0">
                <a:latin typeface="Montserrat-Bold" charset="0"/>
                <a:ea typeface="ＭＳ Ｐゴシック" charset="0"/>
                <a:cs typeface="Montserrat-Bold" charset="0"/>
                <a:sym typeface="Montserrat-Bold" charset="0"/>
              </a:rPr>
              <a:t>Profile:</a:t>
            </a:r>
          </a:p>
        </p:txBody>
      </p:sp>
      <p:sp>
        <p:nvSpPr>
          <p:cNvPr id="25633" name="Rectangle 33"/>
          <p:cNvSpPr>
            <a:spLocks/>
          </p:cNvSpPr>
          <p:nvPr/>
        </p:nvSpPr>
        <p:spPr bwMode="auto">
          <a:xfrm>
            <a:off x="5082382" y="4071665"/>
            <a:ext cx="1816101" cy="146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endParaRPr lang="en-US" sz="1100" b="1" dirty="0">
              <a:solidFill>
                <a:srgbClr val="00AAE6"/>
              </a:solidFill>
              <a:latin typeface="Montserrat" panose="00000500000000000000" pitchFamily="2" charset="0"/>
              <a:cs typeface="Times New Roman"/>
            </a:endParaRPr>
          </a:p>
        </p:txBody>
      </p:sp>
      <p:grpSp>
        <p:nvGrpSpPr>
          <p:cNvPr id="2" name="Group 1"/>
          <p:cNvGrpSpPr/>
          <p:nvPr/>
        </p:nvGrpSpPr>
        <p:grpSpPr>
          <a:xfrm>
            <a:off x="9229715" y="6499377"/>
            <a:ext cx="279619" cy="190501"/>
            <a:chOff x="10892634" y="6464301"/>
            <a:chExt cx="279619" cy="190501"/>
          </a:xfrm>
        </p:grpSpPr>
        <p:sp>
          <p:nvSpPr>
            <p:cNvPr id="2563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3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AB6BB2DE-9EB8-4B47-8681-01D805615D04}" type="slidenum">
                <a:rPr lang="en-US" sz="933" smtClean="0">
                  <a:solidFill>
                    <a:srgbClr val="FFFFFF"/>
                  </a:solidFill>
                  <a:latin typeface="Montserrat-Regular" charset="0"/>
                  <a:ea typeface="ＭＳ Ｐゴシック" charset="0"/>
                  <a:cs typeface="Montserrat-Regular" charset="0"/>
                  <a:sym typeface="Montserrat-Regular" charset="0"/>
                </a:rPr>
                <a:t>16</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42"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Tree>
    <p:extLst>
      <p:ext uri="{BB962C8B-B14F-4D97-AF65-F5344CB8AC3E}">
        <p14:creationId xmlns:p14="http://schemas.microsoft.com/office/powerpoint/2010/main" val="232700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oogle Shape;122;p3"/>
          <p:cNvPicPr preferRelativeResize="0"/>
          <p:nvPr/>
        </p:nvPicPr>
        <p:blipFill>
          <a:blip r:embed="rId2">
            <a:extLst>
              <a:ext uri="{28A0092B-C50C-407E-A947-70E740481C1C}">
                <a14:useLocalDpi xmlns:a14="http://schemas.microsoft.com/office/drawing/2010/main" val="0"/>
              </a:ext>
            </a:extLst>
          </a:blip>
          <a:stretch>
            <a:fillRect/>
          </a:stretch>
        </p:blipFill>
        <p:spPr>
          <a:xfrm>
            <a:off x="4687311" y="1983150"/>
            <a:ext cx="2042673" cy="2308698"/>
          </a:xfrm>
          <a:prstGeom prst="rect">
            <a:avLst/>
          </a:prstGeom>
          <a:noFill/>
          <a:ln>
            <a:noFill/>
          </a:ln>
        </p:spPr>
      </p:pic>
      <p:sp>
        <p:nvSpPr>
          <p:cNvPr id="25601"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WHO WE ARE</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25602" name="Rectangle 2"/>
          <p:cNvSpPr>
            <a:spLocks/>
          </p:cNvSpPr>
          <p:nvPr/>
        </p:nvSpPr>
        <p:spPr bwMode="auto">
          <a:xfrm>
            <a:off x="1008443" y="1012227"/>
            <a:ext cx="9829800" cy="37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just">
              <a:lnSpc>
                <a:spcPct val="99500"/>
              </a:lnSpc>
            </a:pPr>
            <a:endParaRPr lang="en-US" sz="1000" i="1" dirty="0">
              <a:solidFill>
                <a:schemeClr val="dk1"/>
              </a:solidFill>
              <a:latin typeface="Montserrat" panose="00000500000000000000" pitchFamily="2" charset="0"/>
              <a:cs typeface="Times New Roman"/>
            </a:endParaRPr>
          </a:p>
        </p:txBody>
      </p:sp>
      <p:sp>
        <p:nvSpPr>
          <p:cNvPr id="25604" name="Rectangle 4"/>
          <p:cNvSpPr>
            <a:spLocks/>
          </p:cNvSpPr>
          <p:nvPr/>
        </p:nvSpPr>
        <p:spPr bwMode="auto">
          <a:xfrm>
            <a:off x="1037431" y="1981995"/>
            <a:ext cx="3651251" cy="3943351"/>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5" name="Rectangle 5"/>
          <p:cNvSpPr>
            <a:spLocks/>
          </p:cNvSpPr>
          <p:nvPr/>
        </p:nvSpPr>
        <p:spPr bwMode="auto">
          <a:xfrm rot="2700000">
            <a:off x="4522789" y="2892427"/>
            <a:ext cx="266700" cy="2667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6" name="Rectangle 6"/>
          <p:cNvSpPr>
            <a:spLocks/>
          </p:cNvSpPr>
          <p:nvPr/>
        </p:nvSpPr>
        <p:spPr bwMode="auto">
          <a:xfrm>
            <a:off x="1435609" y="3671615"/>
            <a:ext cx="2853374"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r>
              <a:rPr lang="en-US" sz="1300" i="1" dirty="0">
                <a:solidFill>
                  <a:schemeClr val="bg1"/>
                </a:solidFill>
                <a:latin typeface="Montserrat" panose="00000500000000000000" pitchFamily="2" charset="0"/>
                <a:ea typeface="Palatino Linotype"/>
                <a:cs typeface="Palatino Linotype"/>
                <a:sym typeface="Palatino Linotype"/>
              </a:rPr>
              <a:t>FCA, DISA,CAIIB, B.Com.</a:t>
            </a:r>
            <a:r>
              <a:rPr lang="en-US" sz="1400" dirty="0">
                <a:solidFill>
                  <a:srgbClr val="000000"/>
                </a:solidFill>
                <a:latin typeface="Montserrat" panose="00000500000000000000" pitchFamily="2" charset="0"/>
                <a:ea typeface="Palatino Linotype"/>
                <a:cs typeface="Palatino Linotype"/>
                <a:sym typeface="Palatino Linotype"/>
              </a:rPr>
              <a:t> </a:t>
            </a:r>
          </a:p>
          <a:p>
            <a:pPr marL="12700" marR="187325" algn="r">
              <a:lnSpc>
                <a:spcPct val="99500"/>
              </a:lnSpc>
            </a:pPr>
            <a:r>
              <a:rPr lang="en-US" sz="1300" i="1" dirty="0">
                <a:solidFill>
                  <a:srgbClr val="57D3FF"/>
                </a:solidFill>
                <a:latin typeface="Montserrat" panose="00000500000000000000" pitchFamily="2" charset="0"/>
                <a:cs typeface="Times New Roman"/>
              </a:rPr>
              <a:t>Senior Partner,</a:t>
            </a:r>
          </a:p>
          <a:p>
            <a:pPr marL="12700" marR="187325" algn="r">
              <a:lnSpc>
                <a:spcPct val="99500"/>
              </a:lnSpc>
            </a:pPr>
            <a:r>
              <a:rPr lang="en-US" sz="1300" i="1" dirty="0">
                <a:solidFill>
                  <a:srgbClr val="57D3FF"/>
                </a:solidFill>
                <a:latin typeface="Montserrat" panose="00000500000000000000" pitchFamily="2" charset="0"/>
                <a:ea typeface="Palatino Linotype"/>
                <a:cs typeface="Palatino Linotype"/>
                <a:sym typeface="Palatino Linotype"/>
              </a:rPr>
              <a:t>ICAI Certified </a:t>
            </a:r>
          </a:p>
          <a:p>
            <a:pPr marL="12700" marR="187325" algn="r">
              <a:lnSpc>
                <a:spcPct val="99500"/>
              </a:lnSpc>
            </a:pPr>
            <a:r>
              <a:rPr lang="en-US" sz="1300" i="1" dirty="0">
                <a:solidFill>
                  <a:srgbClr val="57D3FF"/>
                </a:solidFill>
                <a:latin typeface="Montserrat" panose="00000500000000000000" pitchFamily="2" charset="0"/>
                <a:ea typeface="Palatino Linotype"/>
                <a:cs typeface="Palatino Linotype"/>
                <a:sym typeface="Palatino Linotype"/>
              </a:rPr>
              <a:t>FAFD, PEER REVIEWER, Concurrent Auditor for Banks</a:t>
            </a:r>
            <a:endParaRPr lang="en-US" sz="1300" i="1" dirty="0">
              <a:solidFill>
                <a:srgbClr val="57D3FF"/>
              </a:solidFill>
              <a:latin typeface="Montserrat" panose="00000500000000000000" pitchFamily="2" charset="0"/>
            </a:endParaRPr>
          </a:p>
          <a:p>
            <a:pPr marL="12700" marR="187325" algn="r">
              <a:lnSpc>
                <a:spcPct val="99500"/>
              </a:lnSpc>
            </a:pPr>
            <a:endParaRPr lang="en-US" sz="1300" i="1" dirty="0">
              <a:solidFill>
                <a:srgbClr val="57D3FF"/>
              </a:solidFill>
              <a:latin typeface="Montserrat" panose="00000500000000000000" pitchFamily="2" charset="0"/>
              <a:cs typeface="Times New Roman"/>
            </a:endParaRPr>
          </a:p>
        </p:txBody>
      </p:sp>
      <p:sp>
        <p:nvSpPr>
          <p:cNvPr id="25607" name="Rectangle 7"/>
          <p:cNvSpPr>
            <a:spLocks/>
          </p:cNvSpPr>
          <p:nvPr/>
        </p:nvSpPr>
        <p:spPr bwMode="auto">
          <a:xfrm>
            <a:off x="833400" y="2541315"/>
            <a:ext cx="336867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lgn="r"/>
            <a:r>
              <a:rPr lang="en-US" sz="2400" b="1" dirty="0">
                <a:solidFill>
                  <a:schemeClr val="bg1"/>
                </a:solidFill>
                <a:latin typeface="Montserrat" panose="00000500000000000000" pitchFamily="2" charset="0"/>
                <a:ea typeface="Palatino Linotype"/>
                <a:cs typeface="Palatino Linotype"/>
                <a:sym typeface="Palatino Linotype"/>
              </a:rPr>
              <a:t>B.V. Madhusudana Babu</a:t>
            </a:r>
            <a:endParaRPr lang="en-GB" sz="2400" b="1" dirty="0">
              <a:solidFill>
                <a:schemeClr val="bg1"/>
              </a:solidFill>
              <a:latin typeface="Montserrat" panose="00000500000000000000" pitchFamily="2" charset="0"/>
              <a:ea typeface="Times New Roman"/>
              <a:cs typeface="Times New Roman"/>
              <a:sym typeface="Times New Roman"/>
            </a:endParaRPr>
          </a:p>
        </p:txBody>
      </p:sp>
      <p:grpSp>
        <p:nvGrpSpPr>
          <p:cNvPr id="25608" name="Group 8"/>
          <p:cNvGrpSpPr>
            <a:grpSpLocks/>
          </p:cNvGrpSpPr>
          <p:nvPr/>
        </p:nvGrpSpPr>
        <p:grpSpPr bwMode="auto">
          <a:xfrm>
            <a:off x="1221581" y="5194301"/>
            <a:ext cx="863600" cy="495300"/>
            <a:chOff x="0" y="0"/>
            <a:chExt cx="1088" cy="624"/>
          </a:xfrm>
        </p:grpSpPr>
        <p:pic>
          <p:nvPicPr>
            <p:cNvPr id="25609" name="Picture 9"/>
            <p:cNvPicPr>
              <a:picLocks noChangeAspect="1" noChangeArrowheads="1"/>
            </p:cNvPicPr>
            <p:nvPr/>
          </p:nvPicPr>
          <p:blipFill>
            <a:blip r:embed="rId3" cstate="print">
              <a:alphaModFix amt="40000"/>
              <a:extLst>
                <a:ext uri="{28A0092B-C50C-407E-A947-70E740481C1C}">
                  <a14:useLocalDpi xmlns:a14="http://schemas.microsoft.com/office/drawing/2010/main" val="0"/>
                </a:ext>
              </a:extLst>
            </a:blip>
            <a:srcRect/>
            <a:stretch>
              <a:fillRect/>
            </a:stretch>
          </p:blipFill>
          <p:spPr bwMode="auto">
            <a:xfrm>
              <a:off x="452" y="0"/>
              <a:ext cx="128" cy="282"/>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0" name="Rectangle 10"/>
            <p:cNvSpPr>
              <a:spLocks/>
            </p:cNvSpPr>
            <p:nvPr/>
          </p:nvSpPr>
          <p:spPr bwMode="auto">
            <a:xfrm>
              <a:off x="0" y="384"/>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1" name="Group 11"/>
          <p:cNvGrpSpPr>
            <a:grpSpLocks/>
          </p:cNvGrpSpPr>
          <p:nvPr/>
        </p:nvGrpSpPr>
        <p:grpSpPr bwMode="auto">
          <a:xfrm>
            <a:off x="2383632" y="5207000"/>
            <a:ext cx="863600" cy="482600"/>
            <a:chOff x="0" y="0"/>
            <a:chExt cx="1088" cy="608"/>
          </a:xfrm>
        </p:grpSpPr>
        <p:pic>
          <p:nvPicPr>
            <p:cNvPr id="25612" name="Picture 12"/>
            <p:cNvPicPr>
              <a:picLocks noChangeAspect="1" noChangeArrowheads="1"/>
            </p:cNvPicPr>
            <p:nvPr/>
          </p:nvPicPr>
          <p:blipFill>
            <a:blip r:embed="rId4" cstate="print">
              <a:alphaModFix amt="40000"/>
              <a:extLst>
                <a:ext uri="{28A0092B-C50C-407E-A947-70E740481C1C}">
                  <a14:useLocalDpi xmlns:a14="http://schemas.microsoft.com/office/drawing/2010/main" val="0"/>
                </a:ext>
              </a:extLst>
            </a:blip>
            <a:srcRect/>
            <a:stretch>
              <a:fillRect/>
            </a:stretch>
          </p:blipFill>
          <p:spPr bwMode="auto">
            <a:xfrm>
              <a:off x="452" y="0"/>
              <a:ext cx="192" cy="27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3" name="Rectangle 13"/>
            <p:cNvSpPr>
              <a:spLocks/>
            </p:cNvSpPr>
            <p:nvPr/>
          </p:nvSpPr>
          <p:spPr bwMode="auto">
            <a:xfrm>
              <a:off x="0" y="368"/>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4" name="Group 14"/>
          <p:cNvGrpSpPr>
            <a:grpSpLocks/>
          </p:cNvGrpSpPr>
          <p:nvPr/>
        </p:nvGrpSpPr>
        <p:grpSpPr bwMode="auto">
          <a:xfrm>
            <a:off x="3647281" y="5232400"/>
            <a:ext cx="863600" cy="457200"/>
            <a:chOff x="0" y="0"/>
            <a:chExt cx="1088" cy="576"/>
          </a:xfrm>
        </p:grpSpPr>
        <p:pic>
          <p:nvPicPr>
            <p:cNvPr id="25615" name="Picture 15"/>
            <p:cNvPicPr>
              <a:picLocks noChangeAspect="1" noChangeArrowheads="1"/>
            </p:cNvPicPr>
            <p:nvPr/>
          </p:nvPicPr>
          <p:blipFill>
            <a:blip r:embed="rId5" cstate="print">
              <a:alphaModFix amt="40000"/>
              <a:extLst>
                <a:ext uri="{28A0092B-C50C-407E-A947-70E740481C1C}">
                  <a14:useLocalDpi xmlns:a14="http://schemas.microsoft.com/office/drawing/2010/main" val="0"/>
                </a:ext>
              </a:extLst>
            </a:blip>
            <a:srcRect/>
            <a:stretch>
              <a:fillRect/>
            </a:stretch>
          </p:blipFill>
          <p:spPr bwMode="auto">
            <a:xfrm>
              <a:off x="452" y="0"/>
              <a:ext cx="284" cy="28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6" name="Rectangle 16"/>
            <p:cNvSpPr>
              <a:spLocks/>
            </p:cNvSpPr>
            <p:nvPr/>
          </p:nvSpPr>
          <p:spPr bwMode="auto">
            <a:xfrm>
              <a:off x="0" y="336"/>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sp>
        <p:nvSpPr>
          <p:cNvPr id="25617" name="Rectangle 17"/>
          <p:cNvSpPr>
            <a:spLocks/>
          </p:cNvSpPr>
          <p:nvPr/>
        </p:nvSpPr>
        <p:spPr bwMode="auto">
          <a:xfrm>
            <a:off x="7237168" y="3575215"/>
            <a:ext cx="4320848" cy="109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5080"/>
            <a:r>
              <a:rPr lang="en-US" sz="1100" dirty="0">
                <a:solidFill>
                  <a:schemeClr val="dk1"/>
                </a:solidFill>
                <a:latin typeface="Montserrat" panose="00000500000000000000" pitchFamily="2" charset="0"/>
                <a:cs typeface="Times New Roman"/>
              </a:rPr>
              <a:t>Has more than 35 years of professional experience.</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latin typeface="Montserrat" panose="00000500000000000000" pitchFamily="2" charset="0"/>
                <a:ea typeface="Palatino Linotype"/>
                <a:cs typeface="Palatino Linotype"/>
                <a:sym typeface="Palatino Linotype"/>
              </a:rPr>
              <a:t>Competent, diligent and result oriented professional, offering experience across Internal Audit, Risk Based Audits, Risk Advisory, Finance/ Credit and Credit Risk. Pivotal in assessing changing Corporate Environs with an insight into the domains of Internal Audits, Risk based Audits:, capable of evaluating Internal Control Processes and various risk matrix. </a:t>
            </a:r>
          </a:p>
          <a:p>
            <a:pPr marL="12065" marR="5080"/>
            <a:endParaRPr lang="en-US" sz="1100" dirty="0">
              <a:latin typeface="Montserrat" panose="00000500000000000000" pitchFamily="2" charset="0"/>
            </a:endParaRPr>
          </a:p>
          <a:p>
            <a:pPr marL="12065" marR="5080"/>
            <a:r>
              <a:rPr lang="en-US" sz="1100" dirty="0">
                <a:latin typeface="Montserrat" panose="00000500000000000000" pitchFamily="2" charset="0"/>
                <a:ea typeface="Palatino Linotype"/>
                <a:cs typeface="Palatino Linotype"/>
                <a:sym typeface="Palatino Linotype"/>
              </a:rPr>
              <a:t>Well versed with evaluating internal control systems / procedures, to detect any possible fraud, reviewing audit reports to highlight the shortcomings &amp; monitoring implementation of recommendations. </a:t>
            </a:r>
          </a:p>
          <a:p>
            <a:pPr marL="12065" marR="5080"/>
            <a:endParaRPr lang="en-US" sz="1100" dirty="0">
              <a:latin typeface="Montserrat" panose="00000500000000000000" pitchFamily="2" charset="0"/>
            </a:endParaRPr>
          </a:p>
          <a:p>
            <a:pPr marL="12065" marR="5080"/>
            <a:r>
              <a:rPr lang="en-US" sz="1100" dirty="0">
                <a:solidFill>
                  <a:schemeClr val="dk1"/>
                </a:solidFill>
                <a:latin typeface="Montserrat" panose="00000500000000000000" pitchFamily="2" charset="0"/>
                <a:cs typeface="Times New Roman"/>
              </a:rPr>
              <a:t>Very well versed with the Risk Management and Internal Audit activities of </a:t>
            </a:r>
            <a:r>
              <a:rPr lang="en-US" sz="1100" dirty="0">
                <a:latin typeface="Montserrat" panose="00000500000000000000" pitchFamily="2" charset="0"/>
                <a:ea typeface="Palatino Linotype"/>
                <a:cs typeface="Palatino Linotype"/>
                <a:sym typeface="Palatino Linotype"/>
              </a:rPr>
              <a:t> GMR entities comprising airports (India and abroad), power and highways, etc. for 12 years, as VP and head of Internal Audits.  </a:t>
            </a:r>
          </a:p>
          <a:p>
            <a:pPr marL="12065" marR="5080"/>
            <a:endParaRPr lang="en-US" sz="1100" dirty="0">
              <a:latin typeface="Montserrat" panose="00000500000000000000" pitchFamily="2" charset="0"/>
              <a:ea typeface="Palatino Linotype"/>
              <a:cs typeface="Palatino Linotype"/>
              <a:sym typeface="Palatino Linotype"/>
            </a:endParaRPr>
          </a:p>
          <a:p>
            <a:pPr marL="12065" marR="5080"/>
            <a:r>
              <a:rPr lang="en-US" sz="1100" dirty="0">
                <a:latin typeface="Montserrat" panose="00000500000000000000" pitchFamily="2" charset="0"/>
                <a:ea typeface="Palatino Linotype"/>
                <a:cs typeface="Palatino Linotype"/>
                <a:sym typeface="Palatino Linotype"/>
              </a:rPr>
              <a:t>Possessing vast banking/Finance experience in credit, credit risk, for 24 years in Union Bank of India and Vysya Bank as Associate Vice President. </a:t>
            </a:r>
          </a:p>
        </p:txBody>
      </p:sp>
      <p:sp>
        <p:nvSpPr>
          <p:cNvPr id="25632" name="Rectangle 32"/>
          <p:cNvSpPr>
            <a:spLocks/>
          </p:cNvSpPr>
          <p:nvPr/>
        </p:nvSpPr>
        <p:spPr bwMode="auto">
          <a:xfrm>
            <a:off x="7237168" y="1945267"/>
            <a:ext cx="3498851" cy="22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65000"/>
              </a:lnSpc>
            </a:pPr>
            <a:r>
              <a:rPr lang="en-US" sz="1300" b="1" dirty="0">
                <a:latin typeface="Montserrat-Bold" charset="0"/>
                <a:ea typeface="ＭＳ Ｐゴシック" charset="0"/>
                <a:cs typeface="Montserrat-Bold" charset="0"/>
                <a:sym typeface="Montserrat-Bold" charset="0"/>
              </a:rPr>
              <a:t>Profile:</a:t>
            </a:r>
          </a:p>
        </p:txBody>
      </p:sp>
      <p:sp>
        <p:nvSpPr>
          <p:cNvPr id="25633" name="Rectangle 33"/>
          <p:cNvSpPr>
            <a:spLocks/>
          </p:cNvSpPr>
          <p:nvPr/>
        </p:nvSpPr>
        <p:spPr bwMode="auto">
          <a:xfrm>
            <a:off x="5082382" y="4379495"/>
            <a:ext cx="1816101" cy="131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endParaRPr lang="en-US" sz="1100" b="1" dirty="0">
              <a:solidFill>
                <a:srgbClr val="00AAE6"/>
              </a:solidFill>
              <a:latin typeface="Montserrat" panose="00000500000000000000" pitchFamily="2" charset="0"/>
              <a:cs typeface="Times New Roman"/>
            </a:endParaRPr>
          </a:p>
        </p:txBody>
      </p:sp>
      <p:grpSp>
        <p:nvGrpSpPr>
          <p:cNvPr id="2" name="Group 1"/>
          <p:cNvGrpSpPr/>
          <p:nvPr/>
        </p:nvGrpSpPr>
        <p:grpSpPr>
          <a:xfrm>
            <a:off x="9229715" y="6499377"/>
            <a:ext cx="279619" cy="190501"/>
            <a:chOff x="10892634" y="6464301"/>
            <a:chExt cx="279619" cy="190501"/>
          </a:xfrm>
        </p:grpSpPr>
        <p:sp>
          <p:nvSpPr>
            <p:cNvPr id="2563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3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58B91623-4421-4ABF-A4FF-86577F45F7DA}" type="slidenum">
                <a:rPr lang="en-US" sz="933" smtClean="0">
                  <a:solidFill>
                    <a:srgbClr val="FFFFFF"/>
                  </a:solidFill>
                  <a:latin typeface="Montserrat-Regular" charset="0"/>
                  <a:ea typeface="ＭＳ Ｐゴシック" charset="0"/>
                  <a:cs typeface="Montserrat-Regular" charset="0"/>
                  <a:sym typeface="Montserrat-Regular" charset="0"/>
                </a:rPr>
                <a:t>17</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42"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Tree>
    <p:extLst>
      <p:ext uri="{BB962C8B-B14F-4D97-AF65-F5344CB8AC3E}">
        <p14:creationId xmlns:p14="http://schemas.microsoft.com/office/powerpoint/2010/main" val="96126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EE94D-2591-DC5C-2D24-DE8E5F094090}"/>
            </a:ext>
          </a:extLst>
        </p:cNvPr>
        <p:cNvGrpSpPr/>
        <p:nvPr/>
      </p:nvGrpSpPr>
      <p:grpSpPr>
        <a:xfrm>
          <a:off x="0" y="0"/>
          <a:ext cx="0" cy="0"/>
          <a:chOff x="0" y="0"/>
          <a:chExt cx="0" cy="0"/>
        </a:xfrm>
      </p:grpSpPr>
      <p:sp>
        <p:nvSpPr>
          <p:cNvPr id="25601" name="Rectangle 1">
            <a:extLst>
              <a:ext uri="{FF2B5EF4-FFF2-40B4-BE49-F238E27FC236}">
                <a16:creationId xmlns:a16="http://schemas.microsoft.com/office/drawing/2014/main" id="{A527B553-E055-C0BF-3136-62F0C2E0FED9}"/>
              </a:ext>
            </a:extLst>
          </p:cNvPr>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WHO WE ARE</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25602" name="Rectangle 2">
            <a:extLst>
              <a:ext uri="{FF2B5EF4-FFF2-40B4-BE49-F238E27FC236}">
                <a16:creationId xmlns:a16="http://schemas.microsoft.com/office/drawing/2014/main" id="{5978B106-7A10-E800-0634-8830A6FA6AAE}"/>
              </a:ext>
            </a:extLst>
          </p:cNvPr>
          <p:cNvSpPr>
            <a:spLocks/>
          </p:cNvSpPr>
          <p:nvPr/>
        </p:nvSpPr>
        <p:spPr bwMode="auto">
          <a:xfrm>
            <a:off x="1008443" y="1012227"/>
            <a:ext cx="9829800" cy="37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just">
              <a:lnSpc>
                <a:spcPct val="99500"/>
              </a:lnSpc>
            </a:pPr>
            <a:endParaRPr lang="en-US" sz="1000" i="1" dirty="0">
              <a:solidFill>
                <a:schemeClr val="dk1"/>
              </a:solidFill>
              <a:latin typeface="Montserrat" panose="00000500000000000000" pitchFamily="2" charset="0"/>
              <a:cs typeface="Times New Roman"/>
            </a:endParaRPr>
          </a:p>
        </p:txBody>
      </p:sp>
      <p:sp>
        <p:nvSpPr>
          <p:cNvPr id="25604" name="Rectangle 4">
            <a:extLst>
              <a:ext uri="{FF2B5EF4-FFF2-40B4-BE49-F238E27FC236}">
                <a16:creationId xmlns:a16="http://schemas.microsoft.com/office/drawing/2014/main" id="{FCF552BB-451A-94C2-3F8E-30A52DECC952}"/>
              </a:ext>
            </a:extLst>
          </p:cNvPr>
          <p:cNvSpPr>
            <a:spLocks/>
          </p:cNvSpPr>
          <p:nvPr/>
        </p:nvSpPr>
        <p:spPr bwMode="auto">
          <a:xfrm>
            <a:off x="1037431" y="1981995"/>
            <a:ext cx="3651251" cy="3943351"/>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5" name="Rectangle 5">
            <a:extLst>
              <a:ext uri="{FF2B5EF4-FFF2-40B4-BE49-F238E27FC236}">
                <a16:creationId xmlns:a16="http://schemas.microsoft.com/office/drawing/2014/main" id="{D89E506F-AABE-58C8-E6E6-9789CF9FB7C7}"/>
              </a:ext>
            </a:extLst>
          </p:cNvPr>
          <p:cNvSpPr>
            <a:spLocks/>
          </p:cNvSpPr>
          <p:nvPr/>
        </p:nvSpPr>
        <p:spPr bwMode="auto">
          <a:xfrm rot="2700000">
            <a:off x="4522789" y="2892427"/>
            <a:ext cx="266700" cy="2667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6" name="Rectangle 6">
            <a:extLst>
              <a:ext uri="{FF2B5EF4-FFF2-40B4-BE49-F238E27FC236}">
                <a16:creationId xmlns:a16="http://schemas.microsoft.com/office/drawing/2014/main" id="{1C354BE6-00ED-0975-F933-6544E983C2D9}"/>
              </a:ext>
            </a:extLst>
          </p:cNvPr>
          <p:cNvSpPr>
            <a:spLocks/>
          </p:cNvSpPr>
          <p:nvPr/>
        </p:nvSpPr>
        <p:spPr bwMode="auto">
          <a:xfrm>
            <a:off x="1435609" y="3671615"/>
            <a:ext cx="2853374"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r>
              <a:rPr lang="en-US" sz="1300" i="1" dirty="0">
                <a:solidFill>
                  <a:schemeClr val="bg1"/>
                </a:solidFill>
                <a:latin typeface="Montserrat" panose="00000500000000000000" pitchFamily="2" charset="0"/>
                <a:ea typeface="Palatino Linotype"/>
                <a:cs typeface="Palatino Linotype"/>
                <a:sym typeface="Palatino Linotype"/>
              </a:rPr>
              <a:t>ACA, CS, CWA, CISA, B.Com.</a:t>
            </a:r>
            <a:r>
              <a:rPr lang="en-US" sz="1400" dirty="0">
                <a:solidFill>
                  <a:srgbClr val="000000"/>
                </a:solidFill>
                <a:latin typeface="Montserrat" panose="00000500000000000000" pitchFamily="2" charset="0"/>
                <a:ea typeface="Palatino Linotype"/>
                <a:cs typeface="Palatino Linotype"/>
                <a:sym typeface="Palatino Linotype"/>
              </a:rPr>
              <a:t> </a:t>
            </a:r>
          </a:p>
          <a:p>
            <a:pPr marL="12700" marR="187325" algn="r">
              <a:lnSpc>
                <a:spcPct val="99500"/>
              </a:lnSpc>
            </a:pPr>
            <a:r>
              <a:rPr lang="en-US" sz="1300" i="1" dirty="0">
                <a:solidFill>
                  <a:srgbClr val="57D3FF"/>
                </a:solidFill>
                <a:latin typeface="Montserrat" panose="00000500000000000000" pitchFamily="2" charset="0"/>
                <a:cs typeface="Times New Roman"/>
              </a:rPr>
              <a:t>Advisor</a:t>
            </a:r>
          </a:p>
        </p:txBody>
      </p:sp>
      <p:sp>
        <p:nvSpPr>
          <p:cNvPr id="25607" name="Rectangle 7">
            <a:extLst>
              <a:ext uri="{FF2B5EF4-FFF2-40B4-BE49-F238E27FC236}">
                <a16:creationId xmlns:a16="http://schemas.microsoft.com/office/drawing/2014/main" id="{046A7431-F611-EE7A-BA07-B6A90E9B1F6B}"/>
              </a:ext>
            </a:extLst>
          </p:cNvPr>
          <p:cNvSpPr>
            <a:spLocks/>
          </p:cNvSpPr>
          <p:nvPr/>
        </p:nvSpPr>
        <p:spPr bwMode="auto">
          <a:xfrm>
            <a:off x="833400" y="2541315"/>
            <a:ext cx="336867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lgn="r"/>
            <a:r>
              <a:rPr lang="en-US" sz="2400" b="1" dirty="0">
                <a:solidFill>
                  <a:schemeClr val="bg1"/>
                </a:solidFill>
                <a:latin typeface="Montserrat" panose="00000500000000000000" pitchFamily="2" charset="0"/>
                <a:ea typeface="Palatino Linotype"/>
                <a:cs typeface="Palatino Linotype"/>
                <a:sym typeface="Palatino Linotype"/>
              </a:rPr>
              <a:t>Sanjeev Ghosh</a:t>
            </a:r>
            <a:endParaRPr lang="en-GB" sz="2400" b="1" dirty="0">
              <a:solidFill>
                <a:schemeClr val="bg1"/>
              </a:solidFill>
              <a:latin typeface="Montserrat" panose="00000500000000000000" pitchFamily="2" charset="0"/>
              <a:ea typeface="Times New Roman"/>
              <a:cs typeface="Times New Roman"/>
              <a:sym typeface="Times New Roman"/>
            </a:endParaRPr>
          </a:p>
        </p:txBody>
      </p:sp>
      <p:grpSp>
        <p:nvGrpSpPr>
          <p:cNvPr id="25608" name="Group 8">
            <a:extLst>
              <a:ext uri="{FF2B5EF4-FFF2-40B4-BE49-F238E27FC236}">
                <a16:creationId xmlns:a16="http://schemas.microsoft.com/office/drawing/2014/main" id="{F9E9F802-4C50-0122-44EE-0288AF59841C}"/>
              </a:ext>
            </a:extLst>
          </p:cNvPr>
          <p:cNvGrpSpPr>
            <a:grpSpLocks/>
          </p:cNvGrpSpPr>
          <p:nvPr/>
        </p:nvGrpSpPr>
        <p:grpSpPr bwMode="auto">
          <a:xfrm>
            <a:off x="1221581" y="5194301"/>
            <a:ext cx="863600" cy="495300"/>
            <a:chOff x="0" y="0"/>
            <a:chExt cx="1088" cy="624"/>
          </a:xfrm>
        </p:grpSpPr>
        <p:pic>
          <p:nvPicPr>
            <p:cNvPr id="25609" name="Picture 9">
              <a:extLst>
                <a:ext uri="{FF2B5EF4-FFF2-40B4-BE49-F238E27FC236}">
                  <a16:creationId xmlns:a16="http://schemas.microsoft.com/office/drawing/2014/main" id="{F1B98A66-21B5-1496-0EAA-8BF08C944A48}"/>
                </a:ext>
              </a:extLst>
            </p:cNvPr>
            <p:cNvPicPr>
              <a:picLocks noChangeAspect="1" noChangeArrowheads="1"/>
            </p:cNvPicPr>
            <p:nvPr/>
          </p:nvPicPr>
          <p:blipFill>
            <a:blip r:embed="rId2" cstate="print">
              <a:alphaModFix amt="40000"/>
              <a:extLst>
                <a:ext uri="{28A0092B-C50C-407E-A947-70E740481C1C}">
                  <a14:useLocalDpi xmlns:a14="http://schemas.microsoft.com/office/drawing/2010/main" val="0"/>
                </a:ext>
              </a:extLst>
            </a:blip>
            <a:srcRect/>
            <a:stretch>
              <a:fillRect/>
            </a:stretch>
          </p:blipFill>
          <p:spPr bwMode="auto">
            <a:xfrm>
              <a:off x="452" y="0"/>
              <a:ext cx="128" cy="282"/>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0" name="Rectangle 10">
              <a:extLst>
                <a:ext uri="{FF2B5EF4-FFF2-40B4-BE49-F238E27FC236}">
                  <a16:creationId xmlns:a16="http://schemas.microsoft.com/office/drawing/2014/main" id="{322418FC-AAF8-A7CD-E011-7BBE27C4BDEC}"/>
                </a:ext>
              </a:extLst>
            </p:cNvPr>
            <p:cNvSpPr>
              <a:spLocks/>
            </p:cNvSpPr>
            <p:nvPr/>
          </p:nvSpPr>
          <p:spPr bwMode="auto">
            <a:xfrm>
              <a:off x="0" y="384"/>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1" name="Group 11">
            <a:extLst>
              <a:ext uri="{FF2B5EF4-FFF2-40B4-BE49-F238E27FC236}">
                <a16:creationId xmlns:a16="http://schemas.microsoft.com/office/drawing/2014/main" id="{C1069030-CDB9-8AF1-2F35-5FB09E5701C3}"/>
              </a:ext>
            </a:extLst>
          </p:cNvPr>
          <p:cNvGrpSpPr>
            <a:grpSpLocks/>
          </p:cNvGrpSpPr>
          <p:nvPr/>
        </p:nvGrpSpPr>
        <p:grpSpPr bwMode="auto">
          <a:xfrm>
            <a:off x="2383632" y="5207000"/>
            <a:ext cx="863600" cy="482600"/>
            <a:chOff x="0" y="0"/>
            <a:chExt cx="1088" cy="608"/>
          </a:xfrm>
        </p:grpSpPr>
        <p:pic>
          <p:nvPicPr>
            <p:cNvPr id="25612" name="Picture 12">
              <a:extLst>
                <a:ext uri="{FF2B5EF4-FFF2-40B4-BE49-F238E27FC236}">
                  <a16:creationId xmlns:a16="http://schemas.microsoft.com/office/drawing/2014/main" id="{A9F1FC45-A0D0-9D57-122C-3491384EBA55}"/>
                </a:ext>
              </a:extLst>
            </p:cNvPr>
            <p:cNvPicPr>
              <a:picLocks noChangeAspect="1" noChangeArrowheads="1"/>
            </p:cNvPicPr>
            <p:nvPr/>
          </p:nvPicPr>
          <p:blipFill>
            <a:blip r:embed="rId3" cstate="print">
              <a:alphaModFix amt="40000"/>
              <a:extLst>
                <a:ext uri="{28A0092B-C50C-407E-A947-70E740481C1C}">
                  <a14:useLocalDpi xmlns:a14="http://schemas.microsoft.com/office/drawing/2010/main" val="0"/>
                </a:ext>
              </a:extLst>
            </a:blip>
            <a:srcRect/>
            <a:stretch>
              <a:fillRect/>
            </a:stretch>
          </p:blipFill>
          <p:spPr bwMode="auto">
            <a:xfrm>
              <a:off x="452" y="0"/>
              <a:ext cx="192" cy="27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3" name="Rectangle 13">
              <a:extLst>
                <a:ext uri="{FF2B5EF4-FFF2-40B4-BE49-F238E27FC236}">
                  <a16:creationId xmlns:a16="http://schemas.microsoft.com/office/drawing/2014/main" id="{2D5DA33C-ACBF-7038-5B29-82BF0316DED0}"/>
                </a:ext>
              </a:extLst>
            </p:cNvPr>
            <p:cNvSpPr>
              <a:spLocks/>
            </p:cNvSpPr>
            <p:nvPr/>
          </p:nvSpPr>
          <p:spPr bwMode="auto">
            <a:xfrm>
              <a:off x="0" y="368"/>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4" name="Group 14">
            <a:extLst>
              <a:ext uri="{FF2B5EF4-FFF2-40B4-BE49-F238E27FC236}">
                <a16:creationId xmlns:a16="http://schemas.microsoft.com/office/drawing/2014/main" id="{E5862EB9-8BC7-375B-8EDF-A671A4D3A894}"/>
              </a:ext>
            </a:extLst>
          </p:cNvPr>
          <p:cNvGrpSpPr>
            <a:grpSpLocks/>
          </p:cNvGrpSpPr>
          <p:nvPr/>
        </p:nvGrpSpPr>
        <p:grpSpPr bwMode="auto">
          <a:xfrm>
            <a:off x="3647281" y="5232400"/>
            <a:ext cx="863600" cy="457200"/>
            <a:chOff x="0" y="0"/>
            <a:chExt cx="1088" cy="576"/>
          </a:xfrm>
        </p:grpSpPr>
        <p:pic>
          <p:nvPicPr>
            <p:cNvPr id="25615" name="Picture 15">
              <a:extLst>
                <a:ext uri="{FF2B5EF4-FFF2-40B4-BE49-F238E27FC236}">
                  <a16:creationId xmlns:a16="http://schemas.microsoft.com/office/drawing/2014/main" id="{890A1D13-488E-F463-A7FA-FEE701F7845E}"/>
                </a:ext>
              </a:extLst>
            </p:cNvPr>
            <p:cNvPicPr>
              <a:picLocks noChangeAspect="1" noChangeArrowheads="1"/>
            </p:cNvPicPr>
            <p:nvPr/>
          </p:nvPicPr>
          <p:blipFill>
            <a:blip r:embed="rId4" cstate="print">
              <a:alphaModFix amt="40000"/>
              <a:extLst>
                <a:ext uri="{28A0092B-C50C-407E-A947-70E740481C1C}">
                  <a14:useLocalDpi xmlns:a14="http://schemas.microsoft.com/office/drawing/2010/main" val="0"/>
                </a:ext>
              </a:extLst>
            </a:blip>
            <a:srcRect/>
            <a:stretch>
              <a:fillRect/>
            </a:stretch>
          </p:blipFill>
          <p:spPr bwMode="auto">
            <a:xfrm>
              <a:off x="452" y="0"/>
              <a:ext cx="284" cy="28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6" name="Rectangle 16">
              <a:extLst>
                <a:ext uri="{FF2B5EF4-FFF2-40B4-BE49-F238E27FC236}">
                  <a16:creationId xmlns:a16="http://schemas.microsoft.com/office/drawing/2014/main" id="{50A9E344-100C-0EBD-CE36-B84243ECA38B}"/>
                </a:ext>
              </a:extLst>
            </p:cNvPr>
            <p:cNvSpPr>
              <a:spLocks/>
            </p:cNvSpPr>
            <p:nvPr/>
          </p:nvSpPr>
          <p:spPr bwMode="auto">
            <a:xfrm>
              <a:off x="0" y="336"/>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sp>
        <p:nvSpPr>
          <p:cNvPr id="25617" name="Rectangle 17">
            <a:extLst>
              <a:ext uri="{FF2B5EF4-FFF2-40B4-BE49-F238E27FC236}">
                <a16:creationId xmlns:a16="http://schemas.microsoft.com/office/drawing/2014/main" id="{B00686A5-FF00-A0CF-A0A2-275EC1303C71}"/>
              </a:ext>
            </a:extLst>
          </p:cNvPr>
          <p:cNvSpPr>
            <a:spLocks/>
          </p:cNvSpPr>
          <p:nvPr/>
        </p:nvSpPr>
        <p:spPr bwMode="auto">
          <a:xfrm>
            <a:off x="7237168" y="2501928"/>
            <a:ext cx="4566905" cy="3318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5080"/>
            <a:r>
              <a:rPr lang="en-US" sz="1100" dirty="0">
                <a:solidFill>
                  <a:schemeClr val="dk1"/>
                </a:solidFill>
                <a:latin typeface="Montserrat" panose="00000500000000000000" pitchFamily="2" charset="0"/>
                <a:cs typeface="Times New Roman"/>
              </a:rPr>
              <a:t>Sanjeev is a seasoned corporate governance and risk management professional with over 27 years of post-qualification experience. </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solidFill>
                  <a:schemeClr val="dk1"/>
                </a:solidFill>
                <a:latin typeface="Montserrat" panose="00000500000000000000" pitchFamily="2" charset="0"/>
                <a:cs typeface="Times New Roman"/>
              </a:rPr>
              <a:t>He is a qualified Chartered Accountant, Company Secretary, Cost &amp; Works Accountant, and a Certified Information Systems Auditor (CISA).</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solidFill>
                  <a:schemeClr val="dk1"/>
                </a:solidFill>
                <a:latin typeface="Montserrat" panose="00000500000000000000" pitchFamily="2" charset="0"/>
                <a:cs typeface="Times New Roman"/>
              </a:rPr>
              <a:t>Sanjeev’s core expertise spans internal audit, IT audit, human rights reviews, enterprise risk management (ERM), forensics, compliance, and overall risk consulting. His professional journey reflects a strong blend of in-house leadership and consulting roles across diverse industries and geographies.</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solidFill>
                  <a:schemeClr val="dk1"/>
                </a:solidFill>
                <a:latin typeface="Montserrat" panose="00000500000000000000" pitchFamily="2" charset="0"/>
                <a:cs typeface="Times New Roman"/>
              </a:rPr>
              <a:t>Most recently, Sanjeev served as the Group Head of Internal Audit and ERM at EssilorLuxottica South Asia, where he led strategic risk initiatives and governance frameworks. Prior to this, he held key positions at Deloitte, GMR Group, PwC (in both the UK and India), and Arthur Andersen.</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solidFill>
                  <a:schemeClr val="dk1"/>
                </a:solidFill>
                <a:latin typeface="Montserrat" panose="00000500000000000000" pitchFamily="2" charset="0"/>
                <a:cs typeface="Times New Roman"/>
              </a:rPr>
              <a:t>With over 11 years in in-house roles within FMCG and infrastructure sectors and 16 years in risk consulting, Sanjeev brings a holistic perspective to enterprise risk and governance challenges, helping organizations build resilient and compliant operations globally.</a:t>
            </a:r>
            <a:endParaRPr lang="en-US" sz="1100" dirty="0">
              <a:latin typeface="Montserrat" panose="00000500000000000000" pitchFamily="2" charset="0"/>
              <a:ea typeface="Palatino Linotype"/>
              <a:cs typeface="Palatino Linotype"/>
              <a:sym typeface="Palatino Linotype"/>
            </a:endParaRPr>
          </a:p>
        </p:txBody>
      </p:sp>
      <p:sp>
        <p:nvSpPr>
          <p:cNvPr id="25632" name="Rectangle 32">
            <a:extLst>
              <a:ext uri="{FF2B5EF4-FFF2-40B4-BE49-F238E27FC236}">
                <a16:creationId xmlns:a16="http://schemas.microsoft.com/office/drawing/2014/main" id="{F650A129-E6AE-E998-4217-255F1A6CFA4F}"/>
              </a:ext>
            </a:extLst>
          </p:cNvPr>
          <p:cNvSpPr>
            <a:spLocks/>
          </p:cNvSpPr>
          <p:nvPr/>
        </p:nvSpPr>
        <p:spPr bwMode="auto">
          <a:xfrm>
            <a:off x="7237168" y="1945267"/>
            <a:ext cx="3498851" cy="22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65000"/>
              </a:lnSpc>
            </a:pPr>
            <a:r>
              <a:rPr lang="en-US" sz="1300" b="1" dirty="0">
                <a:latin typeface="Montserrat-Bold" charset="0"/>
                <a:ea typeface="ＭＳ Ｐゴシック" charset="0"/>
                <a:cs typeface="Montserrat-Bold" charset="0"/>
                <a:sym typeface="Montserrat-Bold" charset="0"/>
              </a:rPr>
              <a:t>Profile:</a:t>
            </a:r>
          </a:p>
        </p:txBody>
      </p:sp>
      <p:sp>
        <p:nvSpPr>
          <p:cNvPr id="25633" name="Rectangle 33">
            <a:extLst>
              <a:ext uri="{FF2B5EF4-FFF2-40B4-BE49-F238E27FC236}">
                <a16:creationId xmlns:a16="http://schemas.microsoft.com/office/drawing/2014/main" id="{078CB36A-F0D2-8FAB-BB0B-71FDA150A07E}"/>
              </a:ext>
            </a:extLst>
          </p:cNvPr>
          <p:cNvSpPr>
            <a:spLocks/>
          </p:cNvSpPr>
          <p:nvPr/>
        </p:nvSpPr>
        <p:spPr bwMode="auto">
          <a:xfrm>
            <a:off x="5082382" y="4379495"/>
            <a:ext cx="1816101" cy="131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endParaRPr lang="en-US" sz="1100" b="1" dirty="0">
              <a:solidFill>
                <a:srgbClr val="00AAE6"/>
              </a:solidFill>
              <a:latin typeface="Montserrat" panose="00000500000000000000" pitchFamily="2" charset="0"/>
              <a:cs typeface="Times New Roman"/>
            </a:endParaRPr>
          </a:p>
        </p:txBody>
      </p:sp>
      <p:grpSp>
        <p:nvGrpSpPr>
          <p:cNvPr id="2" name="Group 1">
            <a:extLst>
              <a:ext uri="{FF2B5EF4-FFF2-40B4-BE49-F238E27FC236}">
                <a16:creationId xmlns:a16="http://schemas.microsoft.com/office/drawing/2014/main" id="{F70DDDBC-9096-F71D-6F34-1BB3E8AEC967}"/>
              </a:ext>
            </a:extLst>
          </p:cNvPr>
          <p:cNvGrpSpPr/>
          <p:nvPr/>
        </p:nvGrpSpPr>
        <p:grpSpPr>
          <a:xfrm>
            <a:off x="9229715" y="6499377"/>
            <a:ext cx="279619" cy="190501"/>
            <a:chOff x="10892634" y="6464301"/>
            <a:chExt cx="279619" cy="190501"/>
          </a:xfrm>
        </p:grpSpPr>
        <p:sp>
          <p:nvSpPr>
            <p:cNvPr id="25636" name="Rectangle 36">
              <a:extLst>
                <a:ext uri="{FF2B5EF4-FFF2-40B4-BE49-F238E27FC236}">
                  <a16:creationId xmlns:a16="http://schemas.microsoft.com/office/drawing/2014/main" id="{28E91CA2-6DF4-F76B-8AEE-F5369E7F5D14}"/>
                </a:ext>
              </a:extLst>
            </p:cNvPr>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37" name="Rectangle 37">
              <a:extLst>
                <a:ext uri="{FF2B5EF4-FFF2-40B4-BE49-F238E27FC236}">
                  <a16:creationId xmlns:a16="http://schemas.microsoft.com/office/drawing/2014/main" id="{BF9F23B8-DD06-9347-5B83-67F8DE13FF6F}"/>
                </a:ext>
              </a:extLst>
            </p:cNvPr>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58B91623-4421-4ABF-A4FF-86577F45F7DA}" type="slidenum">
                <a:rPr lang="en-US" sz="933" smtClean="0">
                  <a:solidFill>
                    <a:srgbClr val="FFFFFF"/>
                  </a:solidFill>
                  <a:latin typeface="Montserrat-Regular" charset="0"/>
                  <a:ea typeface="ＭＳ Ｐゴシック" charset="0"/>
                  <a:cs typeface="Montserrat-Regular" charset="0"/>
                  <a:sym typeface="Montserrat-Regular" charset="0"/>
                </a:rPr>
                <a:t>18</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42" name="Rectangle 33">
            <a:extLst>
              <a:ext uri="{FF2B5EF4-FFF2-40B4-BE49-F238E27FC236}">
                <a16:creationId xmlns:a16="http://schemas.microsoft.com/office/drawing/2014/main" id="{956E7A6E-7F52-C3BC-F3C9-1762718C5857}"/>
              </a:ext>
            </a:extLst>
          </p:cNvPr>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pic>
        <p:nvPicPr>
          <p:cNvPr id="6" name="Picture 5" descr="A person wearing glasses and a suit&#10;&#10;AI-generated content may be incorrect.">
            <a:extLst>
              <a:ext uri="{FF2B5EF4-FFF2-40B4-BE49-F238E27FC236}">
                <a16:creationId xmlns:a16="http://schemas.microsoft.com/office/drawing/2014/main" id="{3452EADD-66EF-6CC3-28DC-CABCB8D470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6139" y="1981995"/>
            <a:ext cx="2281176" cy="2835928"/>
          </a:xfrm>
          <a:prstGeom prst="rect">
            <a:avLst/>
          </a:prstGeom>
        </p:spPr>
      </p:pic>
    </p:spTree>
    <p:extLst>
      <p:ext uri="{BB962C8B-B14F-4D97-AF65-F5344CB8AC3E}">
        <p14:creationId xmlns:p14="http://schemas.microsoft.com/office/powerpoint/2010/main" val="2824130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Google Shape;136;g12577e79316_0_2">
            <a:extLst>
              <a:ext uri="{FF2B5EF4-FFF2-40B4-BE49-F238E27FC236}">
                <a16:creationId xmlns:a16="http://schemas.microsoft.com/office/drawing/2014/main" id="{D9BFD79F-9DCD-4841-50AA-BF395E41EE63}"/>
              </a:ext>
            </a:extLst>
          </p:cNvPr>
          <p:cNvPicPr preferRelativeResize="0"/>
          <p:nvPr/>
        </p:nvPicPr>
        <p:blipFill rotWithShape="1">
          <a:blip r:embed="rId2">
            <a:alphaModFix/>
          </a:blip>
          <a:srcRect/>
          <a:stretch/>
        </p:blipFill>
        <p:spPr>
          <a:xfrm>
            <a:off x="7446754" y="1521696"/>
            <a:ext cx="1161859" cy="1161859"/>
          </a:xfrm>
          <a:prstGeom prst="rect">
            <a:avLst/>
          </a:prstGeom>
          <a:noFill/>
          <a:ln>
            <a:noFill/>
          </a:ln>
        </p:spPr>
      </p:pic>
      <p:sp>
        <p:nvSpPr>
          <p:cNvPr id="23553" name="Rectangle 1"/>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 Associates</a:t>
            </a:r>
          </a:p>
        </p:txBody>
      </p:sp>
      <p:grpSp>
        <p:nvGrpSpPr>
          <p:cNvPr id="23556" name="Group 4"/>
          <p:cNvGrpSpPr>
            <a:grpSpLocks/>
          </p:cNvGrpSpPr>
          <p:nvPr/>
        </p:nvGrpSpPr>
        <p:grpSpPr bwMode="auto">
          <a:xfrm>
            <a:off x="4110376" y="1531711"/>
            <a:ext cx="2035176" cy="530226"/>
            <a:chOff x="0" y="0"/>
            <a:chExt cx="2564" cy="668"/>
          </a:xfrm>
        </p:grpSpPr>
        <p:sp>
          <p:nvSpPr>
            <p:cNvPr id="23557"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spc="-5" dirty="0">
                  <a:solidFill>
                    <a:srgbClr val="004B7D"/>
                  </a:solidFill>
                  <a:latin typeface="Montserrat" panose="00000500000000000000" pitchFamily="2" charset="0"/>
                  <a:cs typeface="Palatino Linotype"/>
                </a:rPr>
                <a:t>Rajesh Luhadia</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12" y="388"/>
              <a:ext cx="2552"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spc="-5" dirty="0">
                  <a:latin typeface="Montserrat" panose="00000500000000000000" pitchFamily="2" charset="0"/>
                  <a:cs typeface="Palatino Linotype"/>
                </a:rPr>
                <a:t>FCA, B Com. (Hons)</a:t>
              </a:r>
            </a:p>
          </p:txBody>
        </p:sp>
      </p:grpSp>
      <p:sp>
        <p:nvSpPr>
          <p:cNvPr id="23559" name="Rectangle 7"/>
          <p:cNvSpPr>
            <a:spLocks/>
          </p:cNvSpPr>
          <p:nvPr/>
        </p:nvSpPr>
        <p:spPr bwMode="auto">
          <a:xfrm>
            <a:off x="2843742" y="3180010"/>
            <a:ext cx="3814044" cy="281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More than 30 years of vast experience in Audit and Assurance services at various companies and in different sectors- mainly OIL (ONGC, IOC, BPCL and HPCL ) , Airport (GMR Hyderabad), Renewable Power (Siemens Gamesa), Hospital (GMR Care), Duty Free, Cargo, Hotel (Novotel), Pilots training center and GMR Foundation (Charitable trust includes Schools, Colleges, trainings etc.).</a:t>
            </a:r>
          </a:p>
          <a:p>
            <a:pPr marL="297815" indent="-285750">
              <a:lnSpc>
                <a:spcPct val="100000"/>
              </a:lnSpc>
              <a:buFont typeface="Arial" panose="020B0604020202020204" pitchFamily="34" charset="0"/>
              <a:buChar char="•"/>
              <a:tabLst>
                <a:tab pos="299720" algn="l"/>
              </a:tabLst>
            </a:pPr>
            <a:endParaRPr lang="en-US" sz="1100"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spc="-5" dirty="0">
                <a:latin typeface="Montserrat" panose="00000500000000000000" pitchFamily="2" charset="0"/>
                <a:cs typeface="Palatino Linotype"/>
              </a:rPr>
              <a:t>Known </a:t>
            </a:r>
            <a:r>
              <a:rPr lang="en-US" sz="1100" dirty="0">
                <a:latin typeface="Montserrat" panose="00000500000000000000" pitchFamily="2" charset="0"/>
                <a:cs typeface="Palatino Linotype"/>
              </a:rPr>
              <a:t>for</a:t>
            </a:r>
            <a:r>
              <a:rPr lang="en-US" sz="1100" spc="-20" dirty="0">
                <a:latin typeface="Montserrat" panose="00000500000000000000" pitchFamily="2" charset="0"/>
                <a:cs typeface="Palatino Linotype"/>
              </a:rPr>
              <a:t> </a:t>
            </a:r>
            <a:r>
              <a:rPr lang="en-US" sz="1100" dirty="0">
                <a:latin typeface="Montserrat" panose="00000500000000000000" pitchFamily="2" charset="0"/>
                <a:cs typeface="Palatino Linotype"/>
              </a:rPr>
              <a:t>his</a:t>
            </a:r>
            <a:r>
              <a:rPr lang="en-US" sz="1100" spc="5" dirty="0">
                <a:latin typeface="Montserrat" panose="00000500000000000000" pitchFamily="2" charset="0"/>
                <a:cs typeface="Palatino Linotype"/>
              </a:rPr>
              <a:t> </a:t>
            </a:r>
            <a:r>
              <a:rPr lang="en-US" sz="1100" dirty="0">
                <a:latin typeface="Montserrat" panose="00000500000000000000" pitchFamily="2" charset="0"/>
                <a:cs typeface="Palatino Linotype"/>
              </a:rPr>
              <a:t>proficiency</a:t>
            </a:r>
            <a:r>
              <a:rPr lang="en-US" sz="1100" spc="-75" dirty="0">
                <a:latin typeface="Montserrat" panose="00000500000000000000" pitchFamily="2" charset="0"/>
                <a:cs typeface="Palatino Linotype"/>
              </a:rPr>
              <a:t> </a:t>
            </a:r>
            <a:r>
              <a:rPr lang="en-US" sz="1100" spc="5" dirty="0">
                <a:latin typeface="Montserrat" panose="00000500000000000000" pitchFamily="2" charset="0"/>
                <a:cs typeface="Palatino Linotype"/>
              </a:rPr>
              <a:t>in Finance,</a:t>
            </a:r>
            <a:r>
              <a:rPr lang="en-US" sz="1100" dirty="0">
                <a:latin typeface="Montserrat" panose="00000500000000000000" pitchFamily="2" charset="0"/>
                <a:cs typeface="Palatino Linotype"/>
              </a:rPr>
              <a:t> Procurement, Sales, Inventory, Plant, Projects, insurance, HR, Safety, Security,  </a:t>
            </a:r>
            <a:r>
              <a:rPr lang="en-US" sz="1100" spc="5" dirty="0">
                <a:latin typeface="Montserrat" panose="00000500000000000000" pitchFamily="2" charset="0"/>
                <a:cs typeface="Palatino Linotype"/>
              </a:rPr>
              <a:t>ISO  and Process Audits.</a:t>
            </a:r>
          </a:p>
          <a:p>
            <a:pPr marL="297815" indent="-285750">
              <a:lnSpc>
                <a:spcPct val="100000"/>
              </a:lnSpc>
              <a:buFont typeface="Arial" panose="020B0604020202020204" pitchFamily="34" charset="0"/>
              <a:buChar char="•"/>
              <a:tabLst>
                <a:tab pos="299720" algn="l"/>
              </a:tabLst>
            </a:pPr>
            <a:endParaRPr lang="en-US" sz="1100" spc="5"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spc="5" dirty="0">
                <a:latin typeface="Montserrat" panose="00000500000000000000" pitchFamily="2" charset="0"/>
                <a:cs typeface="Palatino Linotype"/>
              </a:rPr>
              <a:t>Legal Compliance Reviews.</a:t>
            </a:r>
          </a:p>
          <a:p>
            <a:pPr marL="297815" indent="-285750">
              <a:lnSpc>
                <a:spcPct val="100000"/>
              </a:lnSpc>
              <a:buFont typeface="Arial" panose="020B0604020202020204" pitchFamily="34" charset="0"/>
              <a:buChar char="•"/>
              <a:tabLst>
                <a:tab pos="299720" algn="l"/>
              </a:tabLst>
            </a:pPr>
            <a:endParaRPr lang="en-US" sz="1100" spc="5" dirty="0">
              <a:latin typeface="Montserrat" panose="00000500000000000000" pitchFamily="2" charset="0"/>
              <a:cs typeface="Palatino Linotype"/>
            </a:endParaRPr>
          </a:p>
          <a:p>
            <a:pPr marL="297815" indent="-285750">
              <a:buFont typeface="Arial" panose="020B0604020202020204" pitchFamily="34" charset="0"/>
              <a:buChar char="•"/>
              <a:tabLst>
                <a:tab pos="299720" algn="l"/>
              </a:tabLst>
            </a:pPr>
            <a:r>
              <a:rPr lang="en-US" sz="1100" dirty="0">
                <a:latin typeface="Montserrat" panose="00000500000000000000" pitchFamily="2" charset="0"/>
                <a:cs typeface="Palatino Linotype"/>
              </a:rPr>
              <a:t>Well plans the audits from audit commencement to Presentations to Audit Committee</a:t>
            </a:r>
            <a:endParaRPr lang="en-IN" sz="1100" dirty="0">
              <a:latin typeface="Montserrat" panose="00000500000000000000" pitchFamily="2" charset="0"/>
            </a:endParaRPr>
          </a:p>
          <a:p>
            <a:pPr marL="297815" indent="-285750">
              <a:lnSpc>
                <a:spcPct val="100000"/>
              </a:lnSpc>
              <a:buFont typeface="Arial" panose="020B0604020202020204" pitchFamily="34" charset="0"/>
              <a:buChar char="•"/>
              <a:tabLst>
                <a:tab pos="299720" algn="l"/>
              </a:tabLst>
            </a:pPr>
            <a:endParaRPr lang="en-US" sz="1100" spc="5" dirty="0">
              <a:latin typeface="Montserrat" panose="00000500000000000000" pitchFamily="2" charset="0"/>
              <a:cs typeface="Palatino Linotype"/>
            </a:endParaRPr>
          </a:p>
        </p:txBody>
      </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640000"/>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FINANCE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PROCUREMENT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SALES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INVENTORY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PLANT </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PROJECTS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INSURANCE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HR</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SAFETY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SECURITY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ISO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IT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PROCESS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ISMS COMPLIANCE REVIEWS</a:t>
            </a:r>
          </a:p>
        </p:txBody>
      </p:sp>
      <p:sp>
        <p:nvSpPr>
          <p:cNvPr id="76" name="Rectangle 36"/>
          <p:cNvSpPr>
            <a:spLocks/>
          </p:cNvSpPr>
          <p:nvPr/>
        </p:nvSpPr>
        <p:spPr bwMode="auto">
          <a:xfrm>
            <a:off x="4148475" y="2100768"/>
            <a:ext cx="2025651" cy="720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lnSpc>
                <a:spcPct val="100000"/>
              </a:lnSpc>
              <a:buFont typeface="Arial" panose="020B0604020202020204" pitchFamily="34" charset="0"/>
              <a:buChar char="•"/>
              <a:tabLst>
                <a:tab pos="299720" algn="l"/>
              </a:tabLst>
            </a:pPr>
            <a:endParaRPr lang="en-US" sz="1000" b="1" dirty="0">
              <a:solidFill>
                <a:srgbClr val="0097CC"/>
              </a:solidFill>
              <a:latin typeface="Montserrat" panose="00000500000000000000" pitchFamily="2" charset="0"/>
              <a:cs typeface="Palatino Linotype"/>
            </a:endParaRPr>
          </a:p>
        </p:txBody>
      </p:sp>
      <p:grpSp>
        <p:nvGrpSpPr>
          <p:cNvPr id="78" name="Group 4"/>
          <p:cNvGrpSpPr>
            <a:grpSpLocks/>
          </p:cNvGrpSpPr>
          <p:nvPr/>
        </p:nvGrpSpPr>
        <p:grpSpPr bwMode="auto">
          <a:xfrm>
            <a:off x="8712095" y="1513050"/>
            <a:ext cx="3585586" cy="557774"/>
            <a:chOff x="-1" y="0"/>
            <a:chExt cx="2774" cy="696"/>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spc="-5" dirty="0">
                  <a:solidFill>
                    <a:srgbClr val="004B7D"/>
                  </a:solidFill>
                  <a:latin typeface="Montserrat" panose="00000500000000000000" pitchFamily="2" charset="0"/>
                  <a:cs typeface="Palatino Linotype"/>
                </a:rPr>
                <a:t>K. Balaji</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1" y="400"/>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kumimoji="0" lang="en-US" sz="1100" b="1" i="0" u="none" strike="noStrike" kern="0" cap="none" spc="0" normalizeH="0" baseline="0" noProof="0" dirty="0">
                  <a:ln>
                    <a:noFill/>
                  </a:ln>
                  <a:solidFill>
                    <a:srgbClr val="000000"/>
                  </a:solidFill>
                  <a:effectLst/>
                  <a:uLnTx/>
                  <a:uFillTx/>
                  <a:latin typeface="Montserrat" panose="00000500000000000000" pitchFamily="2" charset="0"/>
                  <a:ea typeface="Palatino Linotype"/>
                  <a:cs typeface="Palatino Linotype"/>
                  <a:sym typeface="Palatino Linotype"/>
                </a:rPr>
                <a:t>FCA, CISA, B. Com-Audit and IT Audit Expert</a:t>
              </a:r>
              <a:endParaRPr lang="en-US" sz="1100" b="1" spc="-5" dirty="0">
                <a:latin typeface="Montserrat" panose="00000500000000000000" pitchFamily="2" charset="0"/>
                <a:cs typeface="Palatino Linotype"/>
              </a:endParaRPr>
            </a:p>
          </p:txBody>
        </p:sp>
      </p:grpSp>
      <p:sp>
        <p:nvSpPr>
          <p:cNvPr id="82" name="Rectangle 36"/>
          <p:cNvSpPr>
            <a:spLocks/>
          </p:cNvSpPr>
          <p:nvPr/>
        </p:nvSpPr>
        <p:spPr bwMode="auto">
          <a:xfrm>
            <a:off x="8951496" y="2224666"/>
            <a:ext cx="1795287" cy="63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defRPr/>
            </a:pPr>
            <a:endParaRPr lang="en-US" sz="1000" b="1" dirty="0">
              <a:solidFill>
                <a:srgbClr val="0097CC"/>
              </a:solidFill>
              <a:latin typeface="Montserrat" panose="00000500000000000000" pitchFamily="2" charset="0"/>
              <a:cs typeface="Times New Roman"/>
            </a:endParaRP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E95EFF01-475F-4E25-8161-9048B61B787F}" type="slidenum">
                <a:rPr lang="en-US" sz="933" smtClean="0">
                  <a:solidFill>
                    <a:srgbClr val="FFFFFF"/>
                  </a:solidFill>
                  <a:latin typeface="Montserrat-Regular" charset="0"/>
                  <a:ea typeface="ＭＳ Ｐゴシック" charset="0"/>
                  <a:cs typeface="Montserrat-Regular" charset="0"/>
                  <a:sym typeface="Montserrat-Regular" charset="0"/>
                </a:rPr>
                <a:t>19</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p:cNvSpPr>
            <a:spLocks/>
          </p:cNvSpPr>
          <p:nvPr/>
        </p:nvSpPr>
        <p:spPr bwMode="auto">
          <a:xfrm>
            <a:off x="7446754" y="3119719"/>
            <a:ext cx="3814044" cy="23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17 years of vast experience in Audit and Assurance services at various companies and in different sectors like Manufacturing, Construction, Hospitality,, Trading, Banking and Charitable Institutions.</a:t>
            </a:r>
          </a:p>
          <a:p>
            <a:pPr marL="297815" indent="-285750">
              <a:lnSpc>
                <a:spcPct val="100000"/>
              </a:lnSpc>
              <a:buFont typeface="Arial" panose="020B0604020202020204" pitchFamily="34" charset="0"/>
              <a:buChar char="•"/>
              <a:tabLst>
                <a:tab pos="299720" algn="l"/>
              </a:tabLst>
            </a:pPr>
            <a:endParaRPr lang="en-US" sz="1100"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He is known for his proficiency in ISO Audits, IT Audits, ISMS Compliance Reviews.</a:t>
            </a:r>
          </a:p>
          <a:p>
            <a:pPr marL="297815" indent="-285750">
              <a:lnSpc>
                <a:spcPct val="100000"/>
              </a:lnSpc>
              <a:buFont typeface="Arial" panose="020B0604020202020204" pitchFamily="34" charset="0"/>
              <a:buChar char="•"/>
              <a:tabLst>
                <a:tab pos="299720" algn="l"/>
              </a:tabLst>
            </a:pPr>
            <a:endParaRPr lang="en-US" sz="1100"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Experienced in performing operational, functional and efficiency audits leading to efficiency improvement initiatives and cost savings. </a:t>
            </a:r>
          </a:p>
          <a:p>
            <a:pPr marL="297815" indent="-285750">
              <a:lnSpc>
                <a:spcPct val="100000"/>
              </a:lnSpc>
              <a:buFont typeface="Arial" panose="020B0604020202020204" pitchFamily="34" charset="0"/>
              <a:buChar char="•"/>
              <a:tabLst>
                <a:tab pos="299720" algn="l"/>
              </a:tabLst>
            </a:pPr>
            <a:endParaRPr lang="en-US" sz="1100"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Hand full experience in implementation of Governance Risk Compliance module and assessing the risks thrown by GRC rule book, suggesting mitigation plans.</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3"/>
          <a:stretch>
            <a:fillRect/>
          </a:stretch>
        </p:blipFill>
        <p:spPr>
          <a:xfrm>
            <a:off x="745992" y="1485681"/>
            <a:ext cx="606423" cy="61508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8260" y="1521696"/>
            <a:ext cx="1357562" cy="1335307"/>
          </a:xfrm>
          <a:prstGeom prst="rect">
            <a:avLst/>
          </a:prstGeom>
        </p:spPr>
      </p:pic>
    </p:spTree>
    <p:extLst>
      <p:ext uri="{BB962C8B-B14F-4D97-AF65-F5344CB8AC3E}">
        <p14:creationId xmlns:p14="http://schemas.microsoft.com/office/powerpoint/2010/main" val="4199485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TEAM-Associates</a:t>
            </a:r>
          </a:p>
        </p:txBody>
      </p:sp>
      <p:grpSp>
        <p:nvGrpSpPr>
          <p:cNvPr id="23556" name="Group 4"/>
          <p:cNvGrpSpPr>
            <a:grpSpLocks/>
          </p:cNvGrpSpPr>
          <p:nvPr/>
        </p:nvGrpSpPr>
        <p:grpSpPr bwMode="auto">
          <a:xfrm>
            <a:off x="4110376" y="1531711"/>
            <a:ext cx="3336133" cy="568326"/>
            <a:chOff x="0" y="0"/>
            <a:chExt cx="4203" cy="716"/>
          </a:xfrm>
        </p:grpSpPr>
        <p:sp>
          <p:nvSpPr>
            <p:cNvPr id="23557" name="Rectangle 5"/>
            <p:cNvSpPr>
              <a:spLocks/>
            </p:cNvSpPr>
            <p:nvPr/>
          </p:nvSpPr>
          <p:spPr bwMode="auto">
            <a:xfrm>
              <a:off x="0" y="0"/>
              <a:ext cx="3048"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dirty="0">
                  <a:solidFill>
                    <a:srgbClr val="004B7D"/>
                  </a:solidFill>
                  <a:latin typeface="Montserrat" panose="00000500000000000000" pitchFamily="2" charset="0"/>
                  <a:ea typeface="Palatino Linotype"/>
                  <a:cs typeface="Palatino Linotype"/>
                  <a:sym typeface="Palatino Linotype"/>
                </a:rPr>
                <a:t>Suresh Kumar A</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12" y="388"/>
              <a:ext cx="4191"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dirty="0">
                  <a:latin typeface="Montserrat" panose="00000500000000000000" pitchFamily="2" charset="0"/>
                  <a:ea typeface="Palatino Linotype"/>
                  <a:cs typeface="Palatino Linotype"/>
                  <a:sym typeface="Palatino Linotype"/>
                </a:rPr>
                <a:t>FCA, DISA(ICAI),M.Com, MBA, MSc(Psy),</a:t>
              </a:r>
              <a:endParaRPr lang="en-US" sz="1100" b="1" spc="-5" dirty="0">
                <a:latin typeface="Montserrat" panose="00000500000000000000" pitchFamily="2" charset="0"/>
                <a:cs typeface="Palatino Linotype"/>
              </a:endParaRPr>
            </a:p>
          </p:txBody>
        </p:sp>
      </p:grpSp>
      <p:sp>
        <p:nvSpPr>
          <p:cNvPr id="23559" name="Rectangle 7"/>
          <p:cNvSpPr>
            <a:spLocks/>
          </p:cNvSpPr>
          <p:nvPr/>
        </p:nvSpPr>
        <p:spPr bwMode="auto">
          <a:xfrm>
            <a:off x="2843742" y="3218688"/>
            <a:ext cx="3814044" cy="201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lvl="0" indent="-285750" algn="just">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Mr. Suresh is having 11 Years post qualification experience in the various type of Audits including Power Units, Urban Infra Entities,  Public Sector Undertakings and Charitable</a:t>
            </a:r>
            <a:r>
              <a:rPr lang="en-US" sz="1100" dirty="0">
                <a:latin typeface="Montserrat" panose="00000500000000000000" pitchFamily="2" charset="0"/>
                <a:ea typeface="Palatino Linotype"/>
                <a:cs typeface="Palatino Linotype"/>
                <a:sym typeface="Palatino Linotype"/>
              </a:rPr>
              <a:t> – Religious Institutions</a:t>
            </a:r>
            <a:r>
              <a:rPr lang="en-US" sz="1100" kern="0" dirty="0">
                <a:solidFill>
                  <a:srgbClr val="000000"/>
                </a:solidFill>
                <a:latin typeface="Montserrat" panose="00000500000000000000" pitchFamily="2" charset="0"/>
                <a:ea typeface="Palatino Linotype"/>
                <a:cs typeface="Palatino Linotype"/>
                <a:sym typeface="Palatino Linotype"/>
              </a:rPr>
              <a:t> in </a:t>
            </a:r>
            <a:r>
              <a:rPr lang="en-US" sz="1100" dirty="0">
                <a:latin typeface="Montserrat" panose="00000500000000000000" pitchFamily="2" charset="0"/>
                <a:ea typeface="Palatino Linotype"/>
                <a:cs typeface="Palatino Linotype"/>
                <a:sym typeface="Palatino Linotype"/>
              </a:rPr>
              <a:t>India </a:t>
            </a:r>
          </a:p>
          <a:p>
            <a:pPr marL="297815" lvl="0" indent="-285750" algn="just">
              <a:buClr>
                <a:srgbClr val="000000"/>
              </a:buClr>
              <a:buSzPct val="100000"/>
              <a:buFont typeface="Arial"/>
              <a:buChar char="•"/>
              <a:defRPr/>
            </a:pPr>
            <a:endParaRPr lang="en-US" sz="1100" dirty="0">
              <a:latin typeface="Montserrat" panose="00000500000000000000" pitchFamily="2" charset="0"/>
              <a:ea typeface="Palatino Linotype"/>
              <a:cs typeface="Palatino Linotype"/>
              <a:sym typeface="Palatino Linotype"/>
            </a:endParaRPr>
          </a:p>
          <a:p>
            <a:pPr marL="297815" marR="664845" lvl="0" indent="-285750" algn="just">
              <a:buClr>
                <a:schemeClr val="dk1"/>
              </a:buClr>
              <a:buSzPct val="100000"/>
              <a:buFont typeface="Arial"/>
              <a:buChar char="•"/>
            </a:pPr>
            <a:r>
              <a:rPr lang="en-US" sz="1100" dirty="0">
                <a:solidFill>
                  <a:schemeClr val="dk1"/>
                </a:solidFill>
                <a:latin typeface="Montserrat" panose="00000500000000000000" pitchFamily="2" charset="0"/>
                <a:ea typeface="Palatino Linotype"/>
                <a:cs typeface="Palatino Linotype"/>
                <a:sym typeface="Palatino Linotype"/>
              </a:rPr>
              <a:t>Handling and providing end to end support to several start ups and MSME Sectors </a:t>
            </a:r>
          </a:p>
          <a:p>
            <a:pPr marL="297815" marR="664845" lvl="0" indent="-285750" algn="just">
              <a:buClr>
                <a:schemeClr val="dk1"/>
              </a:buClr>
              <a:buSzPct val="100000"/>
              <a:buFont typeface="Arial"/>
              <a:buChar char="•"/>
            </a:pPr>
            <a:endParaRPr lang="en-US" sz="1100" dirty="0">
              <a:solidFill>
                <a:schemeClr val="dk1"/>
              </a:solidFill>
              <a:latin typeface="Montserrat" panose="00000500000000000000" pitchFamily="2" charset="0"/>
              <a:ea typeface="Palatino Linotype"/>
              <a:cs typeface="Palatino Linotype"/>
              <a:sym typeface="Palatino Linotype"/>
            </a:endParaRPr>
          </a:p>
          <a:p>
            <a:pPr marL="297815" marR="664845" lvl="0" indent="-285750" algn="just">
              <a:buClr>
                <a:schemeClr val="dk1"/>
              </a:buClr>
              <a:buSzPct val="100000"/>
              <a:buFont typeface="Arial"/>
              <a:buChar char="•"/>
            </a:pPr>
            <a:r>
              <a:rPr lang="en-US" sz="1100" dirty="0">
                <a:solidFill>
                  <a:schemeClr val="dk1"/>
                </a:solidFill>
                <a:latin typeface="Montserrat" panose="00000500000000000000" pitchFamily="2" charset="0"/>
                <a:ea typeface="Palatino Linotype"/>
                <a:cs typeface="Palatino Linotype"/>
                <a:sym typeface="Palatino Linotype"/>
              </a:rPr>
              <a:t>He has Handful experience in Concurrent audit of Banks and Internal Audit of many large corporations    </a:t>
            </a:r>
          </a:p>
        </p:txBody>
      </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292528"/>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POWER UNITS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URBAN INFRA ENTITIES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PUBLIC SECTOR</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MSME SECTORS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BANK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FINANCE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COMPLIANCE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ISO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IT AUDITS &amp; TAX AUDIT</a:t>
            </a: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p:txBody>
      </p:sp>
      <p:sp>
        <p:nvSpPr>
          <p:cNvPr id="76" name="Rectangle 36"/>
          <p:cNvSpPr>
            <a:spLocks/>
          </p:cNvSpPr>
          <p:nvPr/>
        </p:nvSpPr>
        <p:spPr bwMode="auto">
          <a:xfrm>
            <a:off x="4148475" y="2224666"/>
            <a:ext cx="2025651" cy="2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buSzPts val="1700"/>
              <a:defRPr/>
            </a:pPr>
            <a:r>
              <a:rPr lang="en-US" sz="1000" b="1" dirty="0">
                <a:solidFill>
                  <a:srgbClr val="0097CC"/>
                </a:solidFill>
                <a:latin typeface="Montserrat" panose="00000500000000000000" pitchFamily="2" charset="0"/>
                <a:ea typeface="Palatino Linotype"/>
                <a:cs typeface="Palatino Linotype"/>
                <a:sym typeface="Palatino Linotype"/>
              </a:rPr>
              <a:t>Forensic &amp; Social Auditor</a:t>
            </a:r>
          </a:p>
        </p:txBody>
      </p:sp>
      <p:grpSp>
        <p:nvGrpSpPr>
          <p:cNvPr id="78" name="Group 4"/>
          <p:cNvGrpSpPr>
            <a:grpSpLocks/>
          </p:cNvGrpSpPr>
          <p:nvPr/>
        </p:nvGrpSpPr>
        <p:grpSpPr bwMode="auto">
          <a:xfrm>
            <a:off x="8712095" y="1513050"/>
            <a:ext cx="3585586" cy="557774"/>
            <a:chOff x="-1" y="0"/>
            <a:chExt cx="2774" cy="696"/>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spc="-5" dirty="0">
                  <a:solidFill>
                    <a:srgbClr val="004B7D"/>
                  </a:solidFill>
                  <a:latin typeface="Montserrat" panose="00000500000000000000" pitchFamily="2" charset="0"/>
                  <a:cs typeface="Palatino Linotype"/>
                  <a:sym typeface="Arial"/>
                </a:rPr>
                <a:t>M  Dileep</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1" y="400"/>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kern="0" spc="-5" dirty="0">
                  <a:solidFill>
                    <a:srgbClr val="000000"/>
                  </a:solidFill>
                  <a:latin typeface="Montserrat" panose="00000500000000000000" pitchFamily="2" charset="0"/>
                  <a:cs typeface="Palatino Linotype"/>
                  <a:sym typeface="Arial"/>
                </a:rPr>
                <a:t>FCA, CMA, B Com.</a:t>
              </a:r>
              <a:endParaRPr lang="en-US" sz="1100" b="1" spc="-5" dirty="0">
                <a:latin typeface="Montserrat" panose="00000500000000000000" pitchFamily="2" charset="0"/>
                <a:cs typeface="Palatino Linotype"/>
              </a:endParaRPr>
            </a:p>
          </p:txBody>
        </p:sp>
      </p:grpSp>
      <p:sp>
        <p:nvSpPr>
          <p:cNvPr id="82" name="Rectangle 36"/>
          <p:cNvSpPr>
            <a:spLocks/>
          </p:cNvSpPr>
          <p:nvPr/>
        </p:nvSpPr>
        <p:spPr bwMode="auto">
          <a:xfrm>
            <a:off x="8730757" y="2224666"/>
            <a:ext cx="2653523" cy="59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lvl="0">
              <a:buClr>
                <a:srgbClr val="000000"/>
              </a:buClr>
              <a:tabLst>
                <a:tab pos="299720" algn="l"/>
              </a:tabLst>
              <a:defRPr/>
            </a:pPr>
            <a:r>
              <a:rPr lang="en-US" sz="1000" b="1" kern="0" spc="-5" dirty="0">
                <a:solidFill>
                  <a:srgbClr val="0097CC"/>
                </a:solidFill>
                <a:latin typeface="Montserrat" panose="00000500000000000000" pitchFamily="2" charset="0"/>
                <a:cs typeface="Palatino Linotype"/>
                <a:sym typeface="Arial"/>
              </a:rPr>
              <a:t>Post qualification experience of </a:t>
            </a:r>
            <a:br>
              <a:rPr lang="en-US" sz="1000" b="1" kern="0" spc="-5" dirty="0">
                <a:solidFill>
                  <a:srgbClr val="0097CC"/>
                </a:solidFill>
                <a:latin typeface="Montserrat" panose="00000500000000000000" pitchFamily="2" charset="0"/>
                <a:cs typeface="Palatino Linotype"/>
                <a:sym typeface="Arial"/>
              </a:rPr>
            </a:br>
            <a:r>
              <a:rPr lang="en-US" sz="1000" b="1" kern="0" spc="-5" dirty="0">
                <a:solidFill>
                  <a:srgbClr val="0097CC"/>
                </a:solidFill>
                <a:latin typeface="Montserrat" panose="00000500000000000000" pitchFamily="2" charset="0"/>
                <a:cs typeface="Palatino Linotype"/>
                <a:sym typeface="Arial"/>
              </a:rPr>
              <a:t>18 years, both Industry ( UAE) and Accounting Practice</a:t>
            </a: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AB79F946-96BF-42BD-A5C0-14C260B56E2A}" type="slidenum">
                <a:rPr lang="en-US" sz="933" smtClean="0">
                  <a:solidFill>
                    <a:srgbClr val="FFFFFF"/>
                  </a:solidFill>
                  <a:latin typeface="Montserrat-Regular" charset="0"/>
                  <a:ea typeface="ＭＳ Ｐゴシック" charset="0"/>
                  <a:cs typeface="Montserrat-Regular" charset="0"/>
                  <a:sym typeface="Montserrat-Regular" charset="0"/>
                </a:rPr>
                <a:t>20</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p:cNvSpPr>
            <a:spLocks/>
          </p:cNvSpPr>
          <p:nvPr/>
        </p:nvSpPr>
        <p:spPr bwMode="auto">
          <a:xfrm>
            <a:off x="7446754" y="3218688"/>
            <a:ext cx="3814044" cy="170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lvl="0" indent="-285750">
              <a:buClr>
                <a:srgbClr val="000000"/>
              </a:buClr>
              <a:buFont typeface="Arial" panose="020B0604020202020204" pitchFamily="34" charset="0"/>
              <a:buChar char="•"/>
              <a:tabLst>
                <a:tab pos="299720" algn="l"/>
              </a:tabLst>
              <a:defRPr/>
            </a:pPr>
            <a:r>
              <a:rPr lang="en-US" sz="1100" kern="0" dirty="0">
                <a:solidFill>
                  <a:srgbClr val="000000"/>
                </a:solidFill>
                <a:latin typeface="Montserrat" panose="00000500000000000000" pitchFamily="2" charset="0"/>
                <a:cs typeface="Palatino Linotype"/>
                <a:sym typeface="Arial"/>
              </a:rPr>
              <a:t>Well experienced in the Risk Management and Internal Audit of Construction and Manufacturing Industries including Export Business Establishments</a:t>
            </a:r>
          </a:p>
          <a:p>
            <a:pPr marL="297815" lvl="0" indent="-285750">
              <a:buClr>
                <a:srgbClr val="000000"/>
              </a:buClr>
              <a:buFont typeface="Arial" panose="020B0604020202020204" pitchFamily="34" charset="0"/>
              <a:buChar char="•"/>
              <a:tabLst>
                <a:tab pos="299720" algn="l"/>
              </a:tabLst>
              <a:defRPr/>
            </a:pPr>
            <a:endParaRPr lang="en-US" sz="1100" dirty="0">
              <a:latin typeface="Montserrat" panose="00000500000000000000" pitchFamily="2" charset="0"/>
              <a:cs typeface="Palatino Linotype"/>
            </a:endParaRPr>
          </a:p>
          <a:p>
            <a:pPr marL="297815" lvl="0" indent="-285750">
              <a:buClr>
                <a:srgbClr val="000000"/>
              </a:buClr>
              <a:buFont typeface="Arial" panose="020B0604020202020204" pitchFamily="34" charset="0"/>
              <a:buChar char="•"/>
              <a:tabLst>
                <a:tab pos="299720" algn="l"/>
              </a:tabLst>
              <a:defRPr/>
            </a:pPr>
            <a:r>
              <a:rPr lang="en-US" sz="1100" kern="0" spc="-5" dirty="0">
                <a:solidFill>
                  <a:srgbClr val="000000"/>
                </a:solidFill>
                <a:latin typeface="Montserrat" panose="00000500000000000000" pitchFamily="2" charset="0"/>
                <a:cs typeface="Palatino Linotype"/>
                <a:sym typeface="Arial"/>
              </a:rPr>
              <a:t>He is Known </a:t>
            </a:r>
            <a:r>
              <a:rPr lang="en-US" sz="1100" kern="0" dirty="0">
                <a:solidFill>
                  <a:srgbClr val="000000"/>
                </a:solidFill>
                <a:latin typeface="Montserrat" panose="00000500000000000000" pitchFamily="2" charset="0"/>
                <a:cs typeface="Palatino Linotype"/>
                <a:sym typeface="Arial"/>
              </a:rPr>
              <a:t>for</a:t>
            </a:r>
            <a:r>
              <a:rPr lang="en-US" sz="1100" kern="0" spc="-20" dirty="0">
                <a:solidFill>
                  <a:srgbClr val="000000"/>
                </a:solidFill>
                <a:latin typeface="Montserrat" panose="00000500000000000000" pitchFamily="2" charset="0"/>
                <a:cs typeface="Palatino Linotype"/>
                <a:sym typeface="Arial"/>
              </a:rPr>
              <a:t> </a:t>
            </a:r>
            <a:r>
              <a:rPr lang="en-US" sz="1100" kern="0" dirty="0">
                <a:solidFill>
                  <a:srgbClr val="000000"/>
                </a:solidFill>
                <a:latin typeface="Montserrat" panose="00000500000000000000" pitchFamily="2" charset="0"/>
                <a:cs typeface="Palatino Linotype"/>
                <a:sym typeface="Arial"/>
              </a:rPr>
              <a:t>his</a:t>
            </a:r>
            <a:r>
              <a:rPr lang="en-US" sz="1100" kern="0" spc="5" dirty="0">
                <a:solidFill>
                  <a:srgbClr val="000000"/>
                </a:solidFill>
                <a:latin typeface="Montserrat" panose="00000500000000000000" pitchFamily="2" charset="0"/>
                <a:cs typeface="Palatino Linotype"/>
                <a:sym typeface="Arial"/>
              </a:rPr>
              <a:t> </a:t>
            </a:r>
            <a:r>
              <a:rPr lang="en-US" sz="1100" kern="0" dirty="0">
                <a:solidFill>
                  <a:srgbClr val="000000"/>
                </a:solidFill>
                <a:latin typeface="Montserrat" panose="00000500000000000000" pitchFamily="2" charset="0"/>
                <a:cs typeface="Palatino Linotype"/>
                <a:sym typeface="Arial"/>
              </a:rPr>
              <a:t>proficiency</a:t>
            </a:r>
            <a:r>
              <a:rPr lang="en-US" sz="1100" kern="0" spc="-75" dirty="0">
                <a:solidFill>
                  <a:srgbClr val="000000"/>
                </a:solidFill>
                <a:latin typeface="Montserrat" panose="00000500000000000000" pitchFamily="2" charset="0"/>
                <a:cs typeface="Palatino Linotype"/>
                <a:sym typeface="Arial"/>
              </a:rPr>
              <a:t> </a:t>
            </a:r>
            <a:r>
              <a:rPr lang="en-US" sz="1100" kern="0" spc="5" dirty="0">
                <a:solidFill>
                  <a:srgbClr val="000000"/>
                </a:solidFill>
                <a:latin typeface="Montserrat" panose="00000500000000000000" pitchFamily="2" charset="0"/>
                <a:cs typeface="Palatino Linotype"/>
                <a:sym typeface="Arial"/>
              </a:rPr>
              <a:t>in Finance, Compliance,</a:t>
            </a:r>
            <a:r>
              <a:rPr lang="en-US" sz="1100" kern="0" dirty="0">
                <a:solidFill>
                  <a:srgbClr val="000000"/>
                </a:solidFill>
                <a:latin typeface="Montserrat" panose="00000500000000000000" pitchFamily="2" charset="0"/>
                <a:ea typeface="Palatino Linotype"/>
                <a:cs typeface="Palatino Linotype"/>
                <a:sym typeface="Palatino Linotype"/>
              </a:rPr>
              <a:t> in ISO Audits, IT Audits</a:t>
            </a:r>
            <a:r>
              <a:rPr lang="en-US" sz="1100" kern="0" dirty="0">
                <a:solidFill>
                  <a:srgbClr val="000000"/>
                </a:solidFill>
                <a:latin typeface="Montserrat" panose="00000500000000000000" pitchFamily="2" charset="0"/>
                <a:cs typeface="Palatino Linotype"/>
                <a:sym typeface="Arial"/>
              </a:rPr>
              <a:t> &amp;Tax Audit</a:t>
            </a:r>
          </a:p>
          <a:p>
            <a:pPr marL="297815" lvl="0" indent="-285750">
              <a:buClr>
                <a:srgbClr val="000000"/>
              </a:buClr>
              <a:buFont typeface="Arial" panose="020B0604020202020204" pitchFamily="34" charset="0"/>
              <a:buChar char="•"/>
              <a:tabLst>
                <a:tab pos="299720" algn="l"/>
              </a:tabLst>
              <a:defRPr/>
            </a:pPr>
            <a:endParaRPr lang="en-US" sz="1100" kern="0" dirty="0">
              <a:solidFill>
                <a:srgbClr val="000000"/>
              </a:solidFill>
              <a:latin typeface="Montserrat" panose="00000500000000000000" pitchFamily="2" charset="0"/>
              <a:cs typeface="Palatino Linotype"/>
              <a:sym typeface="Arial"/>
            </a:endParaRPr>
          </a:p>
          <a:p>
            <a:pPr marL="297815" lvl="0" indent="-285750">
              <a:buClr>
                <a:srgbClr val="000000"/>
              </a:buClr>
              <a:buFont typeface="Arial" panose="020B0604020202020204" pitchFamily="34" charset="0"/>
              <a:buChar char="•"/>
              <a:tabLst>
                <a:tab pos="299720" algn="l"/>
              </a:tabLst>
              <a:defRPr/>
            </a:pPr>
            <a:r>
              <a:rPr lang="en-US" sz="1100" kern="0" dirty="0">
                <a:solidFill>
                  <a:srgbClr val="000000"/>
                </a:solidFill>
                <a:latin typeface="Montserrat" panose="00000500000000000000" pitchFamily="2" charset="0"/>
                <a:ea typeface="Palatino Linotype"/>
                <a:cs typeface="Palatino Linotype"/>
                <a:sym typeface="Palatino Linotype"/>
              </a:rPr>
              <a:t>Hand full experience in implementation of Governance Risk Compliance module and assessing the risks thrown by GRC Rule Book and suggesting mitigation plans.</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2"/>
          <a:stretch>
            <a:fillRect/>
          </a:stretch>
        </p:blipFill>
        <p:spPr>
          <a:xfrm>
            <a:off x="745992" y="1485681"/>
            <a:ext cx="606423" cy="615086"/>
          </a:xfrm>
          <a:prstGeom prst="rect">
            <a:avLst/>
          </a:prstGeom>
        </p:spPr>
      </p:pic>
      <p:pic>
        <p:nvPicPr>
          <p:cNvPr id="30" name="Google Shape;136;g12577e79316_0_2">
            <a:extLst>
              <a:ext uri="{FF2B5EF4-FFF2-40B4-BE49-F238E27FC236}">
                <a16:creationId xmlns:a16="http://schemas.microsoft.com/office/drawing/2014/main" id="{D9BFD79F-9DCD-4841-50AA-BF395E41EE63}"/>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a:off x="7446754" y="1531219"/>
            <a:ext cx="1161859" cy="1142812"/>
          </a:xfrm>
          <a:prstGeom prst="rect">
            <a:avLst/>
          </a:prstGeom>
          <a:noFill/>
          <a:ln>
            <a:noFill/>
          </a:ln>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8260" y="1521696"/>
            <a:ext cx="1357562" cy="1335306"/>
          </a:xfrm>
          <a:prstGeom prst="rect">
            <a:avLst/>
          </a:prstGeom>
        </p:spPr>
      </p:pic>
    </p:spTree>
    <p:extLst>
      <p:ext uri="{BB962C8B-B14F-4D97-AF65-F5344CB8AC3E}">
        <p14:creationId xmlns:p14="http://schemas.microsoft.com/office/powerpoint/2010/main" val="1826906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-Associates</a:t>
            </a:r>
          </a:p>
        </p:txBody>
      </p:sp>
      <p:sp>
        <p:nvSpPr>
          <p:cNvPr id="23557" name="Rectangle 5"/>
          <p:cNvSpPr>
            <a:spLocks/>
          </p:cNvSpPr>
          <p:nvPr/>
        </p:nvSpPr>
        <p:spPr bwMode="auto">
          <a:xfrm>
            <a:off x="4110376" y="1549999"/>
            <a:ext cx="24193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M Ravi Teja</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4119901" y="1940271"/>
            <a:ext cx="332660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ACA, CMA,CISA, Dip IFR, ACCA UK, </a:t>
            </a:r>
          </a:p>
          <a:p>
            <a:pPr marL="12065" lvl="0">
              <a:spcBef>
                <a:spcPts val="105"/>
              </a:spcBef>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B.Com</a:t>
            </a:r>
          </a:p>
        </p:txBody>
      </p:sp>
      <p:sp>
        <p:nvSpPr>
          <p:cNvPr id="23559" name="Rectangle 7"/>
          <p:cNvSpPr>
            <a:spLocks/>
          </p:cNvSpPr>
          <p:nvPr/>
        </p:nvSpPr>
        <p:spPr bwMode="auto">
          <a:xfrm>
            <a:off x="2843742" y="3108960"/>
            <a:ext cx="3814044" cy="89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Very well versed in Internal Audits, Statutory audits, Due Diligence and International &amp; Indian Taxation matters, both Direct and Indirect Taxation</a:t>
            </a:r>
          </a:p>
          <a:p>
            <a:pPr marL="297815" marR="5080" lvl="0" indent="-285750">
              <a:buClr>
                <a:srgbClr val="000000"/>
              </a:buClr>
              <a:buSzPct val="100000"/>
              <a:buFont typeface="Arial"/>
              <a:buChar char="•"/>
              <a:defRPr/>
            </a:pPr>
            <a:endParaRPr lang="en-US" sz="1100" dirty="0">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Experienced in the Audits of Infrastructure Industry</a:t>
            </a:r>
          </a:p>
        </p:txBody>
      </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521128"/>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STATUTORY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INFRASTRUCTURE INDUSTRY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CONSTRUCTION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MANUFACTURING</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MANAGEMENT INFORMATION SYSTEMS DESIGN</a:t>
            </a: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p:txBody>
      </p:sp>
      <p:sp>
        <p:nvSpPr>
          <p:cNvPr id="76" name="Rectangle 36"/>
          <p:cNvSpPr>
            <a:spLocks/>
          </p:cNvSpPr>
          <p:nvPr/>
        </p:nvSpPr>
        <p:spPr bwMode="auto">
          <a:xfrm>
            <a:off x="4148475" y="2352682"/>
            <a:ext cx="2025651" cy="2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6 years of post qualification experience</a:t>
            </a:r>
          </a:p>
        </p:txBody>
      </p:sp>
      <p:grpSp>
        <p:nvGrpSpPr>
          <p:cNvPr id="78" name="Group 4"/>
          <p:cNvGrpSpPr>
            <a:grpSpLocks/>
          </p:cNvGrpSpPr>
          <p:nvPr/>
        </p:nvGrpSpPr>
        <p:grpSpPr bwMode="auto">
          <a:xfrm>
            <a:off x="8712095" y="1513050"/>
            <a:ext cx="3585586" cy="557774"/>
            <a:chOff x="-1" y="0"/>
            <a:chExt cx="2774" cy="696"/>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Chandan Teja</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1" y="400"/>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kern="0" dirty="0">
                  <a:solidFill>
                    <a:srgbClr val="000000"/>
                  </a:solidFill>
                  <a:latin typeface="Montserrat" panose="00000500000000000000" pitchFamily="2" charset="0"/>
                  <a:ea typeface="Palatino Linotype"/>
                  <a:cs typeface="Palatino Linotype"/>
                  <a:sym typeface="Palatino Linotype"/>
                </a:rPr>
                <a:t>ACA, CMA, B. Com</a:t>
              </a:r>
              <a:endParaRPr lang="en-US" sz="1100" b="1" spc="-5" dirty="0">
                <a:latin typeface="Montserrat" panose="00000500000000000000" pitchFamily="2" charset="0"/>
                <a:cs typeface="Palatino Linotype"/>
              </a:endParaRPr>
            </a:p>
          </p:txBody>
        </p:sp>
      </p:grpSp>
      <p:sp>
        <p:nvSpPr>
          <p:cNvPr id="82" name="Rectangle 36"/>
          <p:cNvSpPr>
            <a:spLocks/>
          </p:cNvSpPr>
          <p:nvPr/>
        </p:nvSpPr>
        <p:spPr bwMode="auto">
          <a:xfrm>
            <a:off x="8712095" y="2258080"/>
            <a:ext cx="2653523" cy="4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6 years of post qualification experience</a:t>
            </a: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65901B95-6EB9-4901-876C-1E1921A271C4}" type="slidenum">
                <a:rPr lang="en-US" sz="933" smtClean="0">
                  <a:solidFill>
                    <a:srgbClr val="FFFFFF"/>
                  </a:solidFill>
                  <a:latin typeface="Montserrat-Regular" charset="0"/>
                  <a:ea typeface="ＭＳ Ｐゴシック" charset="0"/>
                  <a:cs typeface="Montserrat-Regular" charset="0"/>
                  <a:sym typeface="Montserrat-Regular" charset="0"/>
                </a:rPr>
                <a:t>21</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p:cNvSpPr>
            <a:spLocks/>
          </p:cNvSpPr>
          <p:nvPr/>
        </p:nvSpPr>
        <p:spPr bwMode="auto">
          <a:xfrm>
            <a:off x="7446754" y="2988380"/>
            <a:ext cx="3814044" cy="107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indent="-285750">
              <a:buClr>
                <a:srgbClr val="000000"/>
              </a:buClr>
              <a:buSzPct val="100000"/>
              <a:buFont typeface="Arial"/>
              <a:buChar char="•"/>
              <a:defRPr/>
            </a:pPr>
            <a:r>
              <a:rPr lang="en-US" sz="1100" kern="0" dirty="0">
                <a:solidFill>
                  <a:srgbClr val="000000"/>
                </a:solidFill>
                <a:latin typeface="Montserrat" panose="00000500000000000000" pitchFamily="2" charset="0"/>
                <a:sym typeface="Palatino Linotype"/>
              </a:rPr>
              <a:t>His experience in industry and auditing ranges from Hoteliering, Construction, NBFCs,  Manufacturing etc.</a:t>
            </a:r>
          </a:p>
          <a:p>
            <a:pPr marL="297815" marR="5080" indent="-285750">
              <a:buClr>
                <a:srgbClr val="000000"/>
              </a:buClr>
              <a:buSzPct val="100000"/>
              <a:buFont typeface="Arial"/>
              <a:buChar char="•"/>
              <a:defRPr/>
            </a:pPr>
            <a:endParaRPr lang="en-US" sz="1100" kern="0" dirty="0">
              <a:solidFill>
                <a:srgbClr val="000000"/>
              </a:solidFill>
              <a:latin typeface="Montserrat" panose="00000500000000000000" pitchFamily="2" charset="0"/>
              <a:sym typeface="Arial"/>
            </a:endParaRPr>
          </a:p>
          <a:p>
            <a:pPr marL="297815" marR="5080" indent="-285750">
              <a:buClr>
                <a:srgbClr val="000000"/>
              </a:buClr>
              <a:buSzPct val="100000"/>
              <a:buFont typeface="Arial"/>
              <a:buChar char="•"/>
              <a:defRPr/>
            </a:pPr>
            <a:r>
              <a:rPr lang="en-US" sz="1100" kern="0" dirty="0">
                <a:solidFill>
                  <a:srgbClr val="000000"/>
                </a:solidFill>
                <a:latin typeface="Montserrat" panose="00000500000000000000" pitchFamily="2" charset="0"/>
                <a:sym typeface="Palatino Linotype"/>
              </a:rPr>
              <a:t>He is known for his proficiency in process establishment and designing of Management</a:t>
            </a:r>
            <a:r>
              <a:rPr lang="en-US" sz="1100" kern="0" dirty="0">
                <a:solidFill>
                  <a:srgbClr val="000000"/>
                </a:solidFill>
                <a:latin typeface="Montserrat" panose="00000500000000000000" pitchFamily="2" charset="0"/>
                <a:sym typeface="Arial"/>
              </a:rPr>
              <a:t> I</a:t>
            </a:r>
            <a:r>
              <a:rPr lang="en-US" sz="1100" kern="0" dirty="0">
                <a:solidFill>
                  <a:srgbClr val="000000"/>
                </a:solidFill>
                <a:latin typeface="Montserrat" panose="00000500000000000000" pitchFamily="2" charset="0"/>
                <a:sym typeface="Palatino Linotype"/>
              </a:rPr>
              <a:t>nformation Systems</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2"/>
          <a:stretch>
            <a:fillRect/>
          </a:stretch>
        </p:blipFill>
        <p:spPr>
          <a:xfrm>
            <a:off x="745992" y="1485681"/>
            <a:ext cx="606423" cy="615086"/>
          </a:xfrm>
          <a:prstGeom prst="rect">
            <a:avLst/>
          </a:prstGeom>
        </p:spPr>
      </p:pic>
      <p:pic>
        <p:nvPicPr>
          <p:cNvPr id="30" name="Google Shape;136;g12577e79316_0_2">
            <a:extLst>
              <a:ext uri="{FF2B5EF4-FFF2-40B4-BE49-F238E27FC236}">
                <a16:creationId xmlns:a16="http://schemas.microsoft.com/office/drawing/2014/main" id="{D9BFD79F-9DCD-4841-50AA-BF395E41EE63}"/>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a:off x="7446754" y="1531219"/>
            <a:ext cx="1161859" cy="1142812"/>
          </a:xfrm>
          <a:prstGeom prst="rect">
            <a:avLst/>
          </a:prstGeom>
          <a:noFill/>
          <a:ln>
            <a:noFill/>
          </a:ln>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8260" y="1521696"/>
            <a:ext cx="1357561" cy="1335306"/>
          </a:xfrm>
          <a:prstGeom prst="rect">
            <a:avLst/>
          </a:prstGeom>
        </p:spPr>
      </p:pic>
      <p:pic>
        <p:nvPicPr>
          <p:cNvPr id="29" name="Google Shape;151;p6">
            <a:extLst>
              <a:ext uri="{FF2B5EF4-FFF2-40B4-BE49-F238E27FC236}">
                <a16:creationId xmlns:a16="http://schemas.microsoft.com/office/drawing/2014/main" id="{83623D27-2FA3-4ABF-A514-21D9E8F535C7}"/>
              </a:ext>
            </a:extLst>
          </p:cNvPr>
          <p:cNvPicPr preferRelativeResize="0"/>
          <p:nvPr/>
        </p:nvPicPr>
        <p:blipFill rotWithShape="1">
          <a:blip r:embed="rId5">
            <a:alphaModFix/>
          </a:blip>
          <a:srcRect/>
          <a:stretch/>
        </p:blipFill>
        <p:spPr>
          <a:xfrm>
            <a:off x="7469163" y="1583909"/>
            <a:ext cx="1164145" cy="1129546"/>
          </a:xfrm>
          <a:prstGeom prst="rect">
            <a:avLst/>
          </a:prstGeom>
          <a:noFill/>
          <a:ln>
            <a:noFill/>
          </a:ln>
        </p:spPr>
      </p:pic>
    </p:spTree>
    <p:extLst>
      <p:ext uri="{BB962C8B-B14F-4D97-AF65-F5344CB8AC3E}">
        <p14:creationId xmlns:p14="http://schemas.microsoft.com/office/powerpoint/2010/main" val="629469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1F4DB-1C20-CDDF-CAEF-3511F4582742}"/>
            </a:ext>
          </a:extLst>
        </p:cNvPr>
        <p:cNvGrpSpPr/>
        <p:nvPr/>
      </p:nvGrpSpPr>
      <p:grpSpPr>
        <a:xfrm>
          <a:off x="0" y="0"/>
          <a:ext cx="0" cy="0"/>
          <a:chOff x="0" y="0"/>
          <a:chExt cx="0" cy="0"/>
        </a:xfrm>
      </p:grpSpPr>
      <p:sp>
        <p:nvSpPr>
          <p:cNvPr id="23553" name="Rectangle 1">
            <a:extLst>
              <a:ext uri="{FF2B5EF4-FFF2-40B4-BE49-F238E27FC236}">
                <a16:creationId xmlns:a16="http://schemas.microsoft.com/office/drawing/2014/main" id="{3D6CABB3-6F66-3E4F-4D12-2FA9471B41B4}"/>
              </a:ext>
            </a:extLst>
          </p:cNvPr>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a:extLst>
              <a:ext uri="{FF2B5EF4-FFF2-40B4-BE49-F238E27FC236}">
                <a16:creationId xmlns:a16="http://schemas.microsoft.com/office/drawing/2014/main" id="{17D90E98-E25D-7E1A-7A6F-CBC83137272B}"/>
              </a:ext>
            </a:extLst>
          </p:cNvPr>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 Associates</a:t>
            </a:r>
          </a:p>
        </p:txBody>
      </p:sp>
      <p:sp>
        <p:nvSpPr>
          <p:cNvPr id="23557" name="Rectangle 5">
            <a:extLst>
              <a:ext uri="{FF2B5EF4-FFF2-40B4-BE49-F238E27FC236}">
                <a16:creationId xmlns:a16="http://schemas.microsoft.com/office/drawing/2014/main" id="{2960CDF2-94C1-95A7-440D-7F5F820CBB3F}"/>
              </a:ext>
            </a:extLst>
          </p:cNvPr>
          <p:cNvSpPr>
            <a:spLocks/>
          </p:cNvSpPr>
          <p:nvPr/>
        </p:nvSpPr>
        <p:spPr bwMode="auto">
          <a:xfrm>
            <a:off x="4110376" y="1549999"/>
            <a:ext cx="24193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U Murali Babu</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a:extLst>
              <a:ext uri="{FF2B5EF4-FFF2-40B4-BE49-F238E27FC236}">
                <a16:creationId xmlns:a16="http://schemas.microsoft.com/office/drawing/2014/main" id="{9D448D4D-F18F-38F2-434F-04D5300E3FD6}"/>
              </a:ext>
            </a:extLst>
          </p:cNvPr>
          <p:cNvSpPr>
            <a:spLocks/>
          </p:cNvSpPr>
          <p:nvPr/>
        </p:nvSpPr>
        <p:spPr bwMode="auto">
          <a:xfrm>
            <a:off x="4119901" y="1940271"/>
            <a:ext cx="332660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ACA, B. Com (A&amp;F)</a:t>
            </a:r>
          </a:p>
        </p:txBody>
      </p:sp>
      <p:sp>
        <p:nvSpPr>
          <p:cNvPr id="23559" name="Rectangle 7">
            <a:extLst>
              <a:ext uri="{FF2B5EF4-FFF2-40B4-BE49-F238E27FC236}">
                <a16:creationId xmlns:a16="http://schemas.microsoft.com/office/drawing/2014/main" id="{CBCBFAEB-F87C-E2C6-4890-3B3964C3F18C}"/>
              </a:ext>
            </a:extLst>
          </p:cNvPr>
          <p:cNvSpPr>
            <a:spLocks/>
          </p:cNvSpPr>
          <p:nvPr/>
        </p:nvSpPr>
        <p:spPr bwMode="auto">
          <a:xfrm>
            <a:off x="2843742" y="3108960"/>
            <a:ext cx="3814044" cy="89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b="1" kern="0" dirty="0">
                <a:solidFill>
                  <a:srgbClr val="000000"/>
                </a:solidFill>
                <a:latin typeface="Montserrat" panose="00000500000000000000" pitchFamily="2" charset="0"/>
                <a:ea typeface="Palatino Linotype"/>
                <a:cs typeface="Palatino Linotype"/>
                <a:sym typeface="Palatino Linotype"/>
              </a:rPr>
              <a:t>Very well versed in Internal Audits,  Bank audits, Statutory audits, Due Diligence and International &amp; Indian Taxation matters, both Direct and Indirect Taxation.</a:t>
            </a:r>
          </a:p>
          <a:p>
            <a:pPr marL="297815" marR="5080" lvl="0" indent="-285750">
              <a:buClr>
                <a:srgbClr val="000000"/>
              </a:buClr>
              <a:buSzPct val="100000"/>
              <a:buFont typeface="Arial"/>
              <a:buChar char="•"/>
              <a:defRPr/>
            </a:pPr>
            <a:endParaRPr lang="en-US" sz="1100" b="1" dirty="0">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b="1" kern="0" dirty="0">
                <a:solidFill>
                  <a:srgbClr val="000000"/>
                </a:solidFill>
                <a:latin typeface="Montserrat" panose="00000500000000000000" pitchFamily="2" charset="0"/>
                <a:ea typeface="Palatino Linotype"/>
                <a:cs typeface="Palatino Linotype"/>
                <a:sym typeface="Palatino Linotype"/>
              </a:rPr>
              <a:t>Experienced in the Audits of Bank Concurrent audits and Bank Statutory audits</a:t>
            </a:r>
          </a:p>
          <a:p>
            <a:pPr marL="297815" marR="5080" lvl="0" indent="-285750">
              <a:buClr>
                <a:srgbClr val="000000"/>
              </a:buClr>
              <a:buSzPct val="100000"/>
              <a:buFont typeface="Arial"/>
              <a:buChar char="•"/>
              <a:defRPr/>
            </a:pPr>
            <a:endParaRPr lang="en-US" sz="1100" b="1"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b="1" kern="0" dirty="0">
                <a:solidFill>
                  <a:srgbClr val="000000"/>
                </a:solidFill>
                <a:latin typeface="Montserrat" panose="00000500000000000000" pitchFamily="2" charset="0"/>
                <a:ea typeface="Palatino Linotype"/>
                <a:cs typeface="Palatino Linotype"/>
                <a:sym typeface="Palatino Linotype"/>
              </a:rPr>
              <a:t>He is known for his proficiency in ROC related compliance.</a:t>
            </a:r>
          </a:p>
        </p:txBody>
      </p:sp>
      <p:grpSp>
        <p:nvGrpSpPr>
          <p:cNvPr id="23613" name="Group 61">
            <a:extLst>
              <a:ext uri="{FF2B5EF4-FFF2-40B4-BE49-F238E27FC236}">
                <a16:creationId xmlns:a16="http://schemas.microsoft.com/office/drawing/2014/main" id="{559F1B5A-69A7-275E-8DDE-D3B7F0CF9D1C}"/>
              </a:ext>
            </a:extLst>
          </p:cNvPr>
          <p:cNvGrpSpPr>
            <a:grpSpLocks/>
          </p:cNvGrpSpPr>
          <p:nvPr/>
        </p:nvGrpSpPr>
        <p:grpSpPr bwMode="auto">
          <a:xfrm>
            <a:off x="-21431" y="1154536"/>
            <a:ext cx="2513012" cy="5069091"/>
            <a:chOff x="117" y="0"/>
            <a:chExt cx="3166" cy="5966"/>
          </a:xfrm>
        </p:grpSpPr>
        <p:sp>
          <p:nvSpPr>
            <p:cNvPr id="23614" name="Rectangle 62">
              <a:extLst>
                <a:ext uri="{FF2B5EF4-FFF2-40B4-BE49-F238E27FC236}">
                  <a16:creationId xmlns:a16="http://schemas.microsoft.com/office/drawing/2014/main" id="{CB0D86AB-488F-7AB7-A46C-B496FF278990}"/>
                </a:ext>
              </a:extLst>
            </p:cNvPr>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a:extLst>
                <a:ext uri="{FF2B5EF4-FFF2-40B4-BE49-F238E27FC236}">
                  <a16:creationId xmlns:a16="http://schemas.microsoft.com/office/drawing/2014/main" id="{6B944B52-265C-113C-56C1-0D729DFB24F4}"/>
                </a:ext>
              </a:extLst>
            </p:cNvPr>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a:extLst>
              <a:ext uri="{FF2B5EF4-FFF2-40B4-BE49-F238E27FC236}">
                <a16:creationId xmlns:a16="http://schemas.microsoft.com/office/drawing/2014/main" id="{BD42D447-206A-6817-7FE9-A6E8CB5CD3B2}"/>
              </a:ext>
            </a:extLst>
          </p:cNvPr>
          <p:cNvSpPr>
            <a:spLocks/>
          </p:cNvSpPr>
          <p:nvPr/>
        </p:nvSpPr>
        <p:spPr bwMode="auto">
          <a:xfrm>
            <a:off x="427384" y="2521128"/>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BANK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STATUTORY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INFRASTRUCTURE INDUSTRY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CONSTRUCTION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MANUFACTURING</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MANAGEMENT INFORMATION SYSTEMS DESIGN</a:t>
            </a: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p:txBody>
      </p:sp>
      <p:sp>
        <p:nvSpPr>
          <p:cNvPr id="76" name="Rectangle 36">
            <a:extLst>
              <a:ext uri="{FF2B5EF4-FFF2-40B4-BE49-F238E27FC236}">
                <a16:creationId xmlns:a16="http://schemas.microsoft.com/office/drawing/2014/main" id="{8A5B6424-52F0-12A1-393F-B6EA9355BF07}"/>
              </a:ext>
            </a:extLst>
          </p:cNvPr>
          <p:cNvSpPr>
            <a:spLocks/>
          </p:cNvSpPr>
          <p:nvPr/>
        </p:nvSpPr>
        <p:spPr bwMode="auto">
          <a:xfrm>
            <a:off x="4148475" y="2352682"/>
            <a:ext cx="2025651" cy="2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6 years of post qualification experience</a:t>
            </a:r>
          </a:p>
        </p:txBody>
      </p:sp>
      <p:grpSp>
        <p:nvGrpSpPr>
          <p:cNvPr id="78" name="Group 4">
            <a:extLst>
              <a:ext uri="{FF2B5EF4-FFF2-40B4-BE49-F238E27FC236}">
                <a16:creationId xmlns:a16="http://schemas.microsoft.com/office/drawing/2014/main" id="{F9518D4B-A172-EDE1-1DAC-A4423C1F8831}"/>
              </a:ext>
            </a:extLst>
          </p:cNvPr>
          <p:cNvGrpSpPr>
            <a:grpSpLocks/>
          </p:cNvGrpSpPr>
          <p:nvPr/>
        </p:nvGrpSpPr>
        <p:grpSpPr bwMode="auto">
          <a:xfrm>
            <a:off x="8712095" y="1513050"/>
            <a:ext cx="3585586" cy="557774"/>
            <a:chOff x="-1" y="0"/>
            <a:chExt cx="2774" cy="696"/>
          </a:xfrm>
        </p:grpSpPr>
        <p:sp>
          <p:nvSpPr>
            <p:cNvPr id="79" name="Rectangle 5">
              <a:extLst>
                <a:ext uri="{FF2B5EF4-FFF2-40B4-BE49-F238E27FC236}">
                  <a16:creationId xmlns:a16="http://schemas.microsoft.com/office/drawing/2014/main" id="{9D756ACB-E87A-57A0-3225-5083859A6A71}"/>
                </a:ext>
              </a:extLst>
            </p:cNvPr>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Makam Ramsandesh</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a:extLst>
                <a:ext uri="{FF2B5EF4-FFF2-40B4-BE49-F238E27FC236}">
                  <a16:creationId xmlns:a16="http://schemas.microsoft.com/office/drawing/2014/main" id="{0FFF04DB-4C2C-667F-5D0C-87DF78472F2F}"/>
                </a:ext>
              </a:extLst>
            </p:cNvPr>
            <p:cNvSpPr>
              <a:spLocks/>
            </p:cNvSpPr>
            <p:nvPr/>
          </p:nvSpPr>
          <p:spPr bwMode="auto">
            <a:xfrm>
              <a:off x="-1" y="400"/>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kern="0" dirty="0">
                  <a:solidFill>
                    <a:srgbClr val="000000"/>
                  </a:solidFill>
                  <a:latin typeface="Montserrat" panose="00000500000000000000" pitchFamily="2" charset="0"/>
                  <a:ea typeface="Palatino Linotype"/>
                  <a:cs typeface="Palatino Linotype"/>
                  <a:sym typeface="Palatino Linotype"/>
                </a:rPr>
                <a:t>ACA, CMA, B. Com (A&amp;F)</a:t>
              </a:r>
              <a:endParaRPr lang="en-US" sz="1100" b="1" spc="-5" dirty="0">
                <a:latin typeface="Montserrat" panose="00000500000000000000" pitchFamily="2" charset="0"/>
                <a:cs typeface="Palatino Linotype"/>
              </a:endParaRPr>
            </a:p>
          </p:txBody>
        </p:sp>
      </p:grpSp>
      <p:sp>
        <p:nvSpPr>
          <p:cNvPr id="82" name="Rectangle 36">
            <a:extLst>
              <a:ext uri="{FF2B5EF4-FFF2-40B4-BE49-F238E27FC236}">
                <a16:creationId xmlns:a16="http://schemas.microsoft.com/office/drawing/2014/main" id="{933A31BA-59CB-CCC6-AF51-52DD1C596B21}"/>
              </a:ext>
            </a:extLst>
          </p:cNvPr>
          <p:cNvSpPr>
            <a:spLocks/>
          </p:cNvSpPr>
          <p:nvPr/>
        </p:nvSpPr>
        <p:spPr bwMode="auto">
          <a:xfrm>
            <a:off x="8712095" y="2258080"/>
            <a:ext cx="2653523" cy="4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2 years of post qualification experience</a:t>
            </a:r>
          </a:p>
        </p:txBody>
      </p:sp>
      <p:grpSp>
        <p:nvGrpSpPr>
          <p:cNvPr id="83" name="Group 82">
            <a:extLst>
              <a:ext uri="{FF2B5EF4-FFF2-40B4-BE49-F238E27FC236}">
                <a16:creationId xmlns:a16="http://schemas.microsoft.com/office/drawing/2014/main" id="{74F636FA-8710-0538-4372-F2DA2D32A280}"/>
              </a:ext>
            </a:extLst>
          </p:cNvPr>
          <p:cNvGrpSpPr/>
          <p:nvPr/>
        </p:nvGrpSpPr>
        <p:grpSpPr>
          <a:xfrm>
            <a:off x="9229715" y="6499377"/>
            <a:ext cx="279619" cy="190501"/>
            <a:chOff x="10892634" y="6464301"/>
            <a:chExt cx="279619" cy="190501"/>
          </a:xfrm>
        </p:grpSpPr>
        <p:sp>
          <p:nvSpPr>
            <p:cNvPr id="84" name="Rectangle 36">
              <a:extLst>
                <a:ext uri="{FF2B5EF4-FFF2-40B4-BE49-F238E27FC236}">
                  <a16:creationId xmlns:a16="http://schemas.microsoft.com/office/drawing/2014/main" id="{2452A264-47FF-A91E-7338-043376802CF8}"/>
                </a:ext>
              </a:extLst>
            </p:cNvPr>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a:extLst>
                <a:ext uri="{FF2B5EF4-FFF2-40B4-BE49-F238E27FC236}">
                  <a16:creationId xmlns:a16="http://schemas.microsoft.com/office/drawing/2014/main" id="{B61D2024-5768-53DC-C733-2F0F71329F62}"/>
                </a:ext>
              </a:extLst>
            </p:cNvPr>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65901B95-6EB9-4901-876C-1E1921A271C4}" type="slidenum">
                <a:rPr lang="en-US" sz="933" smtClean="0">
                  <a:solidFill>
                    <a:srgbClr val="FFFFFF"/>
                  </a:solidFill>
                  <a:latin typeface="Montserrat-Regular" charset="0"/>
                  <a:ea typeface="ＭＳ Ｐゴシック" charset="0"/>
                  <a:cs typeface="Montserrat-Regular" charset="0"/>
                  <a:sym typeface="Montserrat-Regular" charset="0"/>
                </a:rPr>
                <a:t>22</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a:extLst>
              <a:ext uri="{FF2B5EF4-FFF2-40B4-BE49-F238E27FC236}">
                <a16:creationId xmlns:a16="http://schemas.microsoft.com/office/drawing/2014/main" id="{CE71220D-A359-45D4-F189-03418DB31590}"/>
              </a:ext>
            </a:extLst>
          </p:cNvPr>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a:extLst>
              <a:ext uri="{FF2B5EF4-FFF2-40B4-BE49-F238E27FC236}">
                <a16:creationId xmlns:a16="http://schemas.microsoft.com/office/drawing/2014/main" id="{F15DBA72-1E3D-25C3-6386-77DE24EA4BF9}"/>
              </a:ext>
            </a:extLst>
          </p:cNvPr>
          <p:cNvSpPr>
            <a:spLocks/>
          </p:cNvSpPr>
          <p:nvPr/>
        </p:nvSpPr>
        <p:spPr bwMode="auto">
          <a:xfrm>
            <a:off x="7446754" y="2988380"/>
            <a:ext cx="3814044" cy="107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indent="-285750">
              <a:buClr>
                <a:srgbClr val="000000"/>
              </a:buClr>
              <a:buSzPct val="100000"/>
              <a:buFont typeface="Arial"/>
              <a:buChar char="•"/>
              <a:defRPr/>
            </a:pPr>
            <a:r>
              <a:rPr lang="en-US" sz="1100" b="1" kern="0" dirty="0">
                <a:solidFill>
                  <a:srgbClr val="000000"/>
                </a:solidFill>
                <a:latin typeface="Montserrat" panose="00000500000000000000" pitchFamily="2" charset="0"/>
              </a:rPr>
              <a:t>He has built a strong foundation in Taxation (Direct &amp; Indirect), ROC Compliance, and a variety of Audit Assignments including forensic, statutory, concurrent, and internal audits.</a:t>
            </a:r>
          </a:p>
          <a:p>
            <a:pPr marL="297815" marR="5080" indent="-285750">
              <a:buClr>
                <a:srgbClr val="000000"/>
              </a:buClr>
              <a:buSzPct val="100000"/>
              <a:buFont typeface="Arial"/>
              <a:buChar char="•"/>
              <a:defRPr/>
            </a:pPr>
            <a:endParaRPr lang="en-US" sz="1100" b="1" kern="0" dirty="0">
              <a:solidFill>
                <a:srgbClr val="000000"/>
              </a:solidFill>
              <a:latin typeface="Montserrat" panose="00000500000000000000" pitchFamily="2" charset="0"/>
              <a:sym typeface="Arial"/>
            </a:endParaRPr>
          </a:p>
          <a:p>
            <a:pPr marL="297815" marR="5080" indent="-285750">
              <a:buClr>
                <a:srgbClr val="000000"/>
              </a:buClr>
              <a:buSzPct val="100000"/>
              <a:buFont typeface="Arial"/>
              <a:buChar char="•"/>
              <a:defRPr/>
            </a:pPr>
            <a:r>
              <a:rPr lang="en-US" sz="1100" b="1" kern="0" dirty="0">
                <a:solidFill>
                  <a:srgbClr val="000000"/>
                </a:solidFill>
                <a:latin typeface="Montserrat" panose="00000500000000000000" pitchFamily="2" charset="0"/>
                <a:sym typeface="Palatino Linotype"/>
              </a:rPr>
              <a:t>He is known for his proficiency in internal audit and forensic audit.</a:t>
            </a:r>
          </a:p>
        </p:txBody>
      </p:sp>
      <p:cxnSp>
        <p:nvCxnSpPr>
          <p:cNvPr id="88" name="Straight Connector 87">
            <a:extLst>
              <a:ext uri="{FF2B5EF4-FFF2-40B4-BE49-F238E27FC236}">
                <a16:creationId xmlns:a16="http://schemas.microsoft.com/office/drawing/2014/main" id="{6776EABF-25C6-8952-E300-C4E7A9968B96}"/>
              </a:ext>
            </a:extLst>
          </p:cNvPr>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a:extLst>
              <a:ext uri="{FF2B5EF4-FFF2-40B4-BE49-F238E27FC236}">
                <a16:creationId xmlns:a16="http://schemas.microsoft.com/office/drawing/2014/main" id="{A0E6F1DA-4114-5696-FEA2-D14141EFE897}"/>
              </a:ext>
            </a:extLst>
          </p:cNvPr>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a:extLst>
              <a:ext uri="{FF2B5EF4-FFF2-40B4-BE49-F238E27FC236}">
                <a16:creationId xmlns:a16="http://schemas.microsoft.com/office/drawing/2014/main" id="{9F557A30-39D0-C871-B160-5851B4C1B70F}"/>
              </a:ext>
            </a:extLst>
          </p:cNvPr>
          <p:cNvPicPr>
            <a:picLocks noChangeAspect="1"/>
          </p:cNvPicPr>
          <p:nvPr/>
        </p:nvPicPr>
        <p:blipFill>
          <a:blip r:embed="rId2"/>
          <a:stretch>
            <a:fillRect/>
          </a:stretch>
        </p:blipFill>
        <p:spPr>
          <a:xfrm>
            <a:off x="745992" y="1485681"/>
            <a:ext cx="606423" cy="615086"/>
          </a:xfrm>
          <a:prstGeom prst="rect">
            <a:avLst/>
          </a:prstGeom>
        </p:spPr>
      </p:pic>
      <p:pic>
        <p:nvPicPr>
          <p:cNvPr id="2" name="Picture 1">
            <a:extLst>
              <a:ext uri="{FF2B5EF4-FFF2-40B4-BE49-F238E27FC236}">
                <a16:creationId xmlns:a16="http://schemas.microsoft.com/office/drawing/2014/main" id="{928AD40B-947B-C544-0C41-F9AB9E8E5B39}"/>
              </a:ext>
            </a:extLst>
          </p:cNvPr>
          <p:cNvPicPr>
            <a:picLocks noChangeAspect="1"/>
          </p:cNvPicPr>
          <p:nvPr/>
        </p:nvPicPr>
        <p:blipFill>
          <a:blip r:embed="rId3">
            <a:extLst>
              <a:ext uri="{BEBA8EAE-BF5A-486C-A8C5-ECC9F3942E4B}">
                <a14:imgProps xmlns:a14="http://schemas.microsoft.com/office/drawing/2010/main">
                  <a14:imgLayer r:embed="rId4">
                    <a14:imgEffect>
                      <a14:artisticMarker/>
                    </a14:imgEffect>
                  </a14:imgLayer>
                </a14:imgProps>
              </a:ext>
            </a:extLst>
          </a:blip>
          <a:stretch>
            <a:fillRect/>
          </a:stretch>
        </p:blipFill>
        <p:spPr>
          <a:xfrm>
            <a:off x="2742675" y="1513050"/>
            <a:ext cx="1266133" cy="1175343"/>
          </a:xfrm>
          <a:prstGeom prst="ellipse">
            <a:avLst/>
          </a:prstGeom>
          <a:ln>
            <a:noFill/>
          </a:ln>
          <a:effectLst>
            <a:softEdge rad="112500"/>
          </a:effectLst>
        </p:spPr>
      </p:pic>
      <p:pic>
        <p:nvPicPr>
          <p:cNvPr id="3" name="Picture 2">
            <a:extLst>
              <a:ext uri="{FF2B5EF4-FFF2-40B4-BE49-F238E27FC236}">
                <a16:creationId xmlns:a16="http://schemas.microsoft.com/office/drawing/2014/main" id="{0BB15F8F-ED41-021B-3050-8FC3E028E903}"/>
              </a:ext>
            </a:extLst>
          </p:cNvPr>
          <p:cNvPicPr>
            <a:picLocks noChangeAspect="1"/>
          </p:cNvPicPr>
          <p:nvPr/>
        </p:nvPicPr>
        <p:blipFill>
          <a:blip r:embed="rId5"/>
          <a:stretch>
            <a:fillRect/>
          </a:stretch>
        </p:blipFill>
        <p:spPr>
          <a:xfrm>
            <a:off x="7439712" y="1562886"/>
            <a:ext cx="1118104" cy="1025660"/>
          </a:xfrm>
          <a:prstGeom prst="ellipse">
            <a:avLst/>
          </a:prstGeom>
          <a:ln>
            <a:noFill/>
          </a:ln>
          <a:effectLst>
            <a:softEdge rad="112500"/>
          </a:effectLst>
        </p:spPr>
      </p:pic>
    </p:spTree>
    <p:extLst>
      <p:ext uri="{BB962C8B-B14F-4D97-AF65-F5344CB8AC3E}">
        <p14:creationId xmlns:p14="http://schemas.microsoft.com/office/powerpoint/2010/main" val="3655468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0D31E-1E8F-3277-71C2-EE91613DA90A}"/>
            </a:ext>
          </a:extLst>
        </p:cNvPr>
        <p:cNvGrpSpPr/>
        <p:nvPr/>
      </p:nvGrpSpPr>
      <p:grpSpPr>
        <a:xfrm>
          <a:off x="0" y="0"/>
          <a:ext cx="0" cy="0"/>
          <a:chOff x="0" y="0"/>
          <a:chExt cx="0" cy="0"/>
        </a:xfrm>
      </p:grpSpPr>
      <p:sp>
        <p:nvSpPr>
          <p:cNvPr id="23553" name="Rectangle 1">
            <a:extLst>
              <a:ext uri="{FF2B5EF4-FFF2-40B4-BE49-F238E27FC236}">
                <a16:creationId xmlns:a16="http://schemas.microsoft.com/office/drawing/2014/main" id="{F04DF004-03C3-DFD7-1C78-61773E190BB8}"/>
              </a:ext>
            </a:extLst>
          </p:cNvPr>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a:extLst>
              <a:ext uri="{FF2B5EF4-FFF2-40B4-BE49-F238E27FC236}">
                <a16:creationId xmlns:a16="http://schemas.microsoft.com/office/drawing/2014/main" id="{D654E155-4D24-5056-454A-D5FCF8E6CF9E}"/>
              </a:ext>
            </a:extLst>
          </p:cNvPr>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TEAM-Associates</a:t>
            </a:r>
          </a:p>
        </p:txBody>
      </p:sp>
      <p:sp>
        <p:nvSpPr>
          <p:cNvPr id="23557" name="Rectangle 5">
            <a:extLst>
              <a:ext uri="{FF2B5EF4-FFF2-40B4-BE49-F238E27FC236}">
                <a16:creationId xmlns:a16="http://schemas.microsoft.com/office/drawing/2014/main" id="{98DE2924-7FB8-3C72-BC9E-4166E5AA3844}"/>
              </a:ext>
            </a:extLst>
          </p:cNvPr>
          <p:cNvSpPr>
            <a:spLocks/>
          </p:cNvSpPr>
          <p:nvPr/>
        </p:nvSpPr>
        <p:spPr bwMode="auto">
          <a:xfrm>
            <a:off x="4110376" y="1549999"/>
            <a:ext cx="24193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ＭＳ Ｐゴシック" charset="0"/>
                <a:cs typeface="Montserrat-Bold" charset="0"/>
                <a:sym typeface="Palatino Linotype"/>
              </a:rPr>
              <a:t>JADAPALLI GOPI</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a:extLst>
              <a:ext uri="{FF2B5EF4-FFF2-40B4-BE49-F238E27FC236}">
                <a16:creationId xmlns:a16="http://schemas.microsoft.com/office/drawing/2014/main" id="{79CEE8D6-028A-9A1F-243D-1B1B9A6749D4}"/>
              </a:ext>
            </a:extLst>
          </p:cNvPr>
          <p:cNvSpPr>
            <a:spLocks/>
          </p:cNvSpPr>
          <p:nvPr/>
        </p:nvSpPr>
        <p:spPr bwMode="auto">
          <a:xfrm>
            <a:off x="4119901" y="1940271"/>
            <a:ext cx="332660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ACA, MBA</a:t>
            </a:r>
          </a:p>
        </p:txBody>
      </p:sp>
      <p:sp>
        <p:nvSpPr>
          <p:cNvPr id="23559" name="Rectangle 7">
            <a:extLst>
              <a:ext uri="{FF2B5EF4-FFF2-40B4-BE49-F238E27FC236}">
                <a16:creationId xmlns:a16="http://schemas.microsoft.com/office/drawing/2014/main" id="{8D9CEE90-3163-FBF2-57E8-636D052F6916}"/>
              </a:ext>
            </a:extLst>
          </p:cNvPr>
          <p:cNvSpPr>
            <a:spLocks/>
          </p:cNvSpPr>
          <p:nvPr/>
        </p:nvSpPr>
        <p:spPr bwMode="auto">
          <a:xfrm>
            <a:off x="2843742" y="3108960"/>
            <a:ext cx="3814044" cy="89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lgn="just">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Very well versed in Statutory audits, Due Diligence and International &amp; Indian Taxation matters, both Direct and Indirect Taxation.</a:t>
            </a:r>
          </a:p>
          <a:p>
            <a:pPr marL="297815" marR="5080" lvl="0" indent="-285750" algn="just">
              <a:buClr>
                <a:srgbClr val="000000"/>
              </a:buClr>
              <a:buSzPct val="100000"/>
              <a:buFont typeface="Arial"/>
              <a:buChar char="•"/>
              <a:defRPr/>
            </a:pPr>
            <a:endParaRPr lang="en-US" sz="1100" dirty="0">
              <a:latin typeface="Montserrat" panose="00000500000000000000" pitchFamily="2" charset="0"/>
              <a:ea typeface="Palatino Linotype"/>
              <a:cs typeface="Palatino Linotype"/>
              <a:sym typeface="Palatino Linotype"/>
            </a:endParaRPr>
          </a:p>
          <a:p>
            <a:pPr marL="297815" marR="664845" lvl="0" indent="-285750" algn="just">
              <a:buClr>
                <a:schemeClr val="dk1"/>
              </a:buClr>
              <a:buSzPct val="100000"/>
              <a:buFont typeface="Arial"/>
              <a:buChar char="•"/>
            </a:pPr>
            <a:r>
              <a:rPr lang="en-US" sz="1100" dirty="0">
                <a:solidFill>
                  <a:schemeClr val="dk1"/>
                </a:solidFill>
                <a:latin typeface="Montserrat" panose="00000500000000000000" pitchFamily="2" charset="0"/>
                <a:ea typeface="Palatino Linotype"/>
                <a:cs typeface="Palatino Linotype"/>
                <a:sym typeface="Palatino Linotype"/>
              </a:rPr>
              <a:t>He has Handful experience in Concurrent audit of Banks and Internal Audit of many large corporations    </a:t>
            </a:r>
          </a:p>
          <a:p>
            <a:pPr marL="297815" marR="5080" lvl="0" indent="-285750" algn="just">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lgn="just">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He is known for his proficiency in ROC related compliance.</a:t>
            </a:r>
          </a:p>
        </p:txBody>
      </p:sp>
      <p:grpSp>
        <p:nvGrpSpPr>
          <p:cNvPr id="23613" name="Group 61">
            <a:extLst>
              <a:ext uri="{FF2B5EF4-FFF2-40B4-BE49-F238E27FC236}">
                <a16:creationId xmlns:a16="http://schemas.microsoft.com/office/drawing/2014/main" id="{1F7974FC-7694-FEDC-C04C-AA7222FC8349}"/>
              </a:ext>
            </a:extLst>
          </p:cNvPr>
          <p:cNvGrpSpPr>
            <a:grpSpLocks/>
          </p:cNvGrpSpPr>
          <p:nvPr/>
        </p:nvGrpSpPr>
        <p:grpSpPr bwMode="auto">
          <a:xfrm>
            <a:off x="-21431" y="1154536"/>
            <a:ext cx="2513012" cy="5069091"/>
            <a:chOff x="117" y="0"/>
            <a:chExt cx="3166" cy="5966"/>
          </a:xfrm>
        </p:grpSpPr>
        <p:sp>
          <p:nvSpPr>
            <p:cNvPr id="23614" name="Rectangle 62">
              <a:extLst>
                <a:ext uri="{FF2B5EF4-FFF2-40B4-BE49-F238E27FC236}">
                  <a16:creationId xmlns:a16="http://schemas.microsoft.com/office/drawing/2014/main" id="{145F7ABB-AE7D-2573-7738-C5BA356BEEE1}"/>
                </a:ext>
              </a:extLst>
            </p:cNvPr>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a:extLst>
                <a:ext uri="{FF2B5EF4-FFF2-40B4-BE49-F238E27FC236}">
                  <a16:creationId xmlns:a16="http://schemas.microsoft.com/office/drawing/2014/main" id="{E0FB03B3-E3D1-203B-0345-41DCF377F410}"/>
                </a:ext>
              </a:extLst>
            </p:cNvPr>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a:extLst>
              <a:ext uri="{FF2B5EF4-FFF2-40B4-BE49-F238E27FC236}">
                <a16:creationId xmlns:a16="http://schemas.microsoft.com/office/drawing/2014/main" id="{F53037EF-BDC4-2572-A1CB-ED6E7B6F07D2}"/>
              </a:ext>
            </a:extLst>
          </p:cNvPr>
          <p:cNvSpPr>
            <a:spLocks/>
          </p:cNvSpPr>
          <p:nvPr/>
        </p:nvSpPr>
        <p:spPr bwMode="auto">
          <a:xfrm>
            <a:off x="427384" y="2521128"/>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BANK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STATUTORY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CONSTRUCTION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MANUFACTURING</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MANAGEMENT INFORMATION SYSTEMS DESIGN</a:t>
            </a: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p:txBody>
      </p:sp>
      <p:sp>
        <p:nvSpPr>
          <p:cNvPr id="76" name="Rectangle 36">
            <a:extLst>
              <a:ext uri="{FF2B5EF4-FFF2-40B4-BE49-F238E27FC236}">
                <a16:creationId xmlns:a16="http://schemas.microsoft.com/office/drawing/2014/main" id="{D2B750DA-4AAB-F2A5-0369-A792B5ED5F3B}"/>
              </a:ext>
            </a:extLst>
          </p:cNvPr>
          <p:cNvSpPr>
            <a:spLocks/>
          </p:cNvSpPr>
          <p:nvPr/>
        </p:nvSpPr>
        <p:spPr bwMode="auto">
          <a:xfrm>
            <a:off x="4148475" y="2352682"/>
            <a:ext cx="2025651" cy="2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3 years of post qualification experience</a:t>
            </a:r>
          </a:p>
        </p:txBody>
      </p:sp>
      <p:grpSp>
        <p:nvGrpSpPr>
          <p:cNvPr id="83" name="Group 82">
            <a:extLst>
              <a:ext uri="{FF2B5EF4-FFF2-40B4-BE49-F238E27FC236}">
                <a16:creationId xmlns:a16="http://schemas.microsoft.com/office/drawing/2014/main" id="{B9586C2F-3F95-8AB3-345E-89187AD7F7D0}"/>
              </a:ext>
            </a:extLst>
          </p:cNvPr>
          <p:cNvGrpSpPr/>
          <p:nvPr/>
        </p:nvGrpSpPr>
        <p:grpSpPr>
          <a:xfrm>
            <a:off x="9229715" y="6499377"/>
            <a:ext cx="279619" cy="190501"/>
            <a:chOff x="10892634" y="6464301"/>
            <a:chExt cx="279619" cy="190501"/>
          </a:xfrm>
        </p:grpSpPr>
        <p:sp>
          <p:nvSpPr>
            <p:cNvPr id="84" name="Rectangle 36">
              <a:extLst>
                <a:ext uri="{FF2B5EF4-FFF2-40B4-BE49-F238E27FC236}">
                  <a16:creationId xmlns:a16="http://schemas.microsoft.com/office/drawing/2014/main" id="{0DE5671B-552B-FCDF-F238-68AFD64AD49D}"/>
                </a:ext>
              </a:extLst>
            </p:cNvPr>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a:extLst>
                <a:ext uri="{FF2B5EF4-FFF2-40B4-BE49-F238E27FC236}">
                  <a16:creationId xmlns:a16="http://schemas.microsoft.com/office/drawing/2014/main" id="{7A45C671-46F0-014B-5022-FAF302B9B855}"/>
                </a:ext>
              </a:extLst>
            </p:cNvPr>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65901B95-6EB9-4901-876C-1E1921A271C4}" type="slidenum">
                <a:rPr lang="en-US" sz="933" smtClean="0">
                  <a:solidFill>
                    <a:srgbClr val="FFFFFF"/>
                  </a:solidFill>
                  <a:latin typeface="Montserrat-Regular" charset="0"/>
                  <a:ea typeface="ＭＳ Ｐゴシック" charset="0"/>
                  <a:cs typeface="Montserrat-Regular" charset="0"/>
                  <a:sym typeface="Montserrat-Regular" charset="0"/>
                </a:rPr>
                <a:t>23</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a:extLst>
              <a:ext uri="{FF2B5EF4-FFF2-40B4-BE49-F238E27FC236}">
                <a16:creationId xmlns:a16="http://schemas.microsoft.com/office/drawing/2014/main" id="{0DABD032-B3B5-59AD-A894-D94723204F7D}"/>
              </a:ext>
            </a:extLst>
          </p:cNvPr>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a:extLst>
              <a:ext uri="{FF2B5EF4-FFF2-40B4-BE49-F238E27FC236}">
                <a16:creationId xmlns:a16="http://schemas.microsoft.com/office/drawing/2014/main" id="{00A59908-2489-0737-FBD2-74D9EF027558}"/>
              </a:ext>
            </a:extLst>
          </p:cNvPr>
          <p:cNvSpPr>
            <a:spLocks/>
          </p:cNvSpPr>
          <p:nvPr/>
        </p:nvSpPr>
        <p:spPr bwMode="auto">
          <a:xfrm>
            <a:off x="7446754" y="2988380"/>
            <a:ext cx="3814044" cy="107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indent="-285750">
              <a:buClr>
                <a:srgbClr val="000000"/>
              </a:buClr>
              <a:buSzPct val="100000"/>
              <a:buFont typeface="Arial"/>
              <a:buChar char="•"/>
              <a:defRPr/>
            </a:pPr>
            <a:endParaRPr lang="en-US" sz="1100" b="1" kern="0" dirty="0">
              <a:solidFill>
                <a:srgbClr val="000000"/>
              </a:solidFill>
              <a:latin typeface="Montserrat" panose="00000500000000000000" pitchFamily="2" charset="0"/>
              <a:sym typeface="Palatino Linotype"/>
            </a:endParaRPr>
          </a:p>
        </p:txBody>
      </p:sp>
      <p:cxnSp>
        <p:nvCxnSpPr>
          <p:cNvPr id="88" name="Straight Connector 87">
            <a:extLst>
              <a:ext uri="{FF2B5EF4-FFF2-40B4-BE49-F238E27FC236}">
                <a16:creationId xmlns:a16="http://schemas.microsoft.com/office/drawing/2014/main" id="{F578347E-2772-2D32-598B-A1152374F64B}"/>
              </a:ext>
            </a:extLst>
          </p:cNvPr>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a:extLst>
              <a:ext uri="{FF2B5EF4-FFF2-40B4-BE49-F238E27FC236}">
                <a16:creationId xmlns:a16="http://schemas.microsoft.com/office/drawing/2014/main" id="{CF4BAA3A-9663-E429-3E8D-DF02E14A80A1}"/>
              </a:ext>
            </a:extLst>
          </p:cNvPr>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a:extLst>
              <a:ext uri="{FF2B5EF4-FFF2-40B4-BE49-F238E27FC236}">
                <a16:creationId xmlns:a16="http://schemas.microsoft.com/office/drawing/2014/main" id="{D135CA7C-1F51-EB88-07E2-77F80622648F}"/>
              </a:ext>
            </a:extLst>
          </p:cNvPr>
          <p:cNvPicPr>
            <a:picLocks noChangeAspect="1"/>
          </p:cNvPicPr>
          <p:nvPr/>
        </p:nvPicPr>
        <p:blipFill>
          <a:blip r:embed="rId2"/>
          <a:stretch>
            <a:fillRect/>
          </a:stretch>
        </p:blipFill>
        <p:spPr>
          <a:xfrm>
            <a:off x="745992" y="1485681"/>
            <a:ext cx="606423" cy="615086"/>
          </a:xfrm>
          <a:prstGeom prst="rect">
            <a:avLst/>
          </a:prstGeom>
        </p:spPr>
      </p:pic>
      <p:pic>
        <p:nvPicPr>
          <p:cNvPr id="7" name="Picture 6">
            <a:extLst>
              <a:ext uri="{FF2B5EF4-FFF2-40B4-BE49-F238E27FC236}">
                <a16:creationId xmlns:a16="http://schemas.microsoft.com/office/drawing/2014/main" id="{413870BE-1F6D-EA1C-346C-2E38F32B8B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1021" y="1549998"/>
            <a:ext cx="1043733" cy="1150995"/>
          </a:xfrm>
          <a:prstGeom prst="rect">
            <a:avLst/>
          </a:prstGeom>
        </p:spPr>
      </p:pic>
    </p:spTree>
    <p:extLst>
      <p:ext uri="{BB962C8B-B14F-4D97-AF65-F5344CB8AC3E}">
        <p14:creationId xmlns:p14="http://schemas.microsoft.com/office/powerpoint/2010/main" val="1013590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Associates</a:t>
            </a:r>
          </a:p>
        </p:txBody>
      </p:sp>
      <p:sp>
        <p:nvSpPr>
          <p:cNvPr id="23557" name="Rectangle 5"/>
          <p:cNvSpPr>
            <a:spLocks/>
          </p:cNvSpPr>
          <p:nvPr/>
        </p:nvSpPr>
        <p:spPr bwMode="auto">
          <a:xfrm>
            <a:off x="4110376" y="1549999"/>
            <a:ext cx="24193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K. Hari </a:t>
            </a:r>
            <a:r>
              <a:rPr lang="en-US" b="1" kern="0" dirty="0" err="1">
                <a:solidFill>
                  <a:srgbClr val="004B7D"/>
                </a:solidFill>
                <a:latin typeface="Montserrat" panose="00000500000000000000" pitchFamily="2" charset="0"/>
                <a:ea typeface="Palatino Linotype"/>
                <a:cs typeface="Palatino Linotype"/>
                <a:sym typeface="Palatino Linotype"/>
              </a:rPr>
              <a:t>Kishan</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4119901" y="1940271"/>
            <a:ext cx="332660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M. Com, CA (Finalist), CS (Finalist)</a:t>
            </a:r>
          </a:p>
          <a:p>
            <a:pPr marL="12065" lvl="0">
              <a:buClr>
                <a:srgbClr val="000000"/>
              </a:buClr>
              <a:defRPr/>
            </a:pPr>
            <a:endParaRPr lang="en-US" sz="1100" b="1" kern="0" dirty="0">
              <a:solidFill>
                <a:srgbClr val="000000"/>
              </a:solidFill>
              <a:latin typeface="Montserrat" panose="00000500000000000000" pitchFamily="2" charset="0"/>
              <a:ea typeface="Palatino Linotype"/>
              <a:cs typeface="Palatino Linotype"/>
              <a:sym typeface="Palatino Linotype"/>
            </a:endParaRPr>
          </a:p>
        </p:txBody>
      </p:sp>
      <p:sp>
        <p:nvSpPr>
          <p:cNvPr id="23559" name="Rectangle 7"/>
          <p:cNvSpPr>
            <a:spLocks/>
          </p:cNvSpPr>
          <p:nvPr/>
        </p:nvSpPr>
        <p:spPr bwMode="auto">
          <a:xfrm>
            <a:off x="2843742" y="3136392"/>
            <a:ext cx="3814044" cy="2569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Passionate &amp; thriving professional with 12 years of extensive cross-industry experience in Statutory, Tax and Internal Audit</a:t>
            </a: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Business Advisor for startup companies and MSMEs by adding value by understanding the business and industry environments, and thereby making contextually relevant recommendations on financial strategy</a:t>
            </a: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Expert knowledge on GST matters</a:t>
            </a: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Proven ability in planning and conducting complex and specialized audits for  specific industry sectors to determine compliance with the current tax laws and regulations</a:t>
            </a:r>
          </a:p>
        </p:txBody>
      </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530272"/>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GST MATTERS KNOWLEDGE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CURRENT TAX LAWS &amp; REGULATIONS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TAX &amp; STATUTORY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COMPANY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INCOME TAX FILING</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GOODS &amp; SERVICES TAX</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MCA FILLINGS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ACCOUNTING</a:t>
            </a:r>
          </a:p>
        </p:txBody>
      </p:sp>
      <p:sp>
        <p:nvSpPr>
          <p:cNvPr id="76" name="Rectangle 36"/>
          <p:cNvSpPr>
            <a:spLocks/>
          </p:cNvSpPr>
          <p:nvPr/>
        </p:nvSpPr>
        <p:spPr bwMode="auto">
          <a:xfrm>
            <a:off x="4148475" y="2224666"/>
            <a:ext cx="2495801" cy="23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200" b="1" kern="0" dirty="0">
                <a:solidFill>
                  <a:srgbClr val="0097CC"/>
                </a:solidFill>
                <a:latin typeface="Montserrat" panose="00000500000000000000" pitchFamily="2" charset="0"/>
                <a:ea typeface="Palatino Linotype"/>
                <a:cs typeface="Palatino Linotype"/>
                <a:sym typeface="Palatino Linotype"/>
              </a:rPr>
              <a:t>Passionate &amp; thriving professional with 12 years  experience</a:t>
            </a:r>
          </a:p>
        </p:txBody>
      </p:sp>
      <p:grpSp>
        <p:nvGrpSpPr>
          <p:cNvPr id="78" name="Group 4"/>
          <p:cNvGrpSpPr>
            <a:grpSpLocks/>
          </p:cNvGrpSpPr>
          <p:nvPr/>
        </p:nvGrpSpPr>
        <p:grpSpPr bwMode="auto">
          <a:xfrm>
            <a:off x="8712095" y="1513050"/>
            <a:ext cx="3585586" cy="575404"/>
            <a:chOff x="-1" y="0"/>
            <a:chExt cx="2774" cy="718"/>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B. Jeevan Kumar</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1" y="422"/>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kern="0" dirty="0">
                  <a:solidFill>
                    <a:srgbClr val="000000"/>
                  </a:solidFill>
                  <a:latin typeface="Montserrat" panose="00000500000000000000" pitchFamily="2" charset="0"/>
                  <a:ea typeface="Palatino Linotype"/>
                  <a:cs typeface="Palatino Linotype"/>
                  <a:sym typeface="Palatino Linotype"/>
                </a:rPr>
                <a:t>CA (Finalist), (MBA), B.com</a:t>
              </a:r>
              <a:endParaRPr lang="en-US" sz="1100" b="1" spc="-5" dirty="0">
                <a:latin typeface="Montserrat" panose="00000500000000000000" pitchFamily="2" charset="0"/>
                <a:cs typeface="Palatino Linotype"/>
              </a:endParaRPr>
            </a:p>
          </p:txBody>
        </p:sp>
      </p:grpSp>
      <p:sp>
        <p:nvSpPr>
          <p:cNvPr id="82" name="Rectangle 36"/>
          <p:cNvSpPr>
            <a:spLocks/>
          </p:cNvSpPr>
          <p:nvPr/>
        </p:nvSpPr>
        <p:spPr bwMode="auto">
          <a:xfrm>
            <a:off x="8712095" y="2188090"/>
            <a:ext cx="2653523" cy="297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200" b="1" kern="0" dirty="0">
                <a:solidFill>
                  <a:srgbClr val="0097CC"/>
                </a:solidFill>
                <a:latin typeface="Montserrat" panose="00000500000000000000" pitchFamily="2" charset="0"/>
                <a:ea typeface="Palatino Linotype"/>
                <a:cs typeface="Palatino Linotype"/>
                <a:sym typeface="Palatino Linotype"/>
              </a:rPr>
              <a:t>Passionate professional with 3 years experience</a:t>
            </a: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AF7EFC3A-5591-48AD-9318-8F45B42B65A6}" type="slidenum">
                <a:rPr lang="en-US" sz="933" smtClean="0">
                  <a:solidFill>
                    <a:srgbClr val="FFFFFF"/>
                  </a:solidFill>
                  <a:latin typeface="Montserrat-Regular" charset="0"/>
                  <a:ea typeface="ＭＳ Ｐゴシック" charset="0"/>
                  <a:cs typeface="Montserrat-Regular" charset="0"/>
                  <a:sym typeface="Montserrat-Regular" charset="0"/>
                </a:rPr>
                <a:t>24</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p:cNvSpPr>
            <a:spLocks/>
          </p:cNvSpPr>
          <p:nvPr/>
        </p:nvSpPr>
        <p:spPr bwMode="auto">
          <a:xfrm>
            <a:off x="7446754" y="3200400"/>
            <a:ext cx="3814044" cy="88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ts val="17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Passionate professional with </a:t>
            </a:r>
            <a:r>
              <a:rPr lang="en-US" sz="1100" b="1" kern="0" dirty="0">
                <a:solidFill>
                  <a:srgbClr val="000000"/>
                </a:solidFill>
                <a:latin typeface="Montserrat" panose="00000500000000000000" pitchFamily="2" charset="0"/>
                <a:ea typeface="Palatino Linotype"/>
                <a:cs typeface="Palatino Linotype"/>
                <a:sym typeface="Palatino Linotype"/>
              </a:rPr>
              <a:t>3 years </a:t>
            </a:r>
            <a:r>
              <a:rPr lang="en-US" sz="1100" kern="0" dirty="0">
                <a:solidFill>
                  <a:srgbClr val="000000"/>
                </a:solidFill>
                <a:latin typeface="Montserrat" panose="00000500000000000000" pitchFamily="2" charset="0"/>
                <a:ea typeface="Palatino Linotype"/>
                <a:cs typeface="Palatino Linotype"/>
                <a:sym typeface="Palatino Linotype"/>
              </a:rPr>
              <a:t>of extensive cross-industry experience in Internal Audit, Tax &amp; Statutory audit, auditing for a range of Companies</a:t>
            </a:r>
          </a:p>
          <a:p>
            <a:pPr marL="297815" marR="5080" lvl="0" indent="-285750">
              <a:buClr>
                <a:srgbClr val="000000"/>
              </a:buClr>
              <a:buSzPts val="17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ts val="17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Experienced in Income Tax Filing, Goods and Services Tax, MCA  Fillings, Accounting</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2"/>
          <a:stretch>
            <a:fillRect/>
          </a:stretch>
        </p:blipFill>
        <p:spPr>
          <a:xfrm>
            <a:off x="745992" y="1485681"/>
            <a:ext cx="606423" cy="615086"/>
          </a:xfrm>
          <a:prstGeom prst="rect">
            <a:avLst/>
          </a:prstGeom>
        </p:spPr>
      </p:pic>
      <p:pic>
        <p:nvPicPr>
          <p:cNvPr id="32" name="Picture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8260" y="1521696"/>
            <a:ext cx="1357561" cy="1335306"/>
          </a:xfrm>
          <a:prstGeom prst="rect">
            <a:avLst/>
          </a:prstGeom>
        </p:spPr>
      </p:pic>
      <p:pic>
        <p:nvPicPr>
          <p:cNvPr id="33" name="Google Shape;151;p6">
            <a:extLst>
              <a:ext uri="{FF2B5EF4-FFF2-40B4-BE49-F238E27FC236}">
                <a16:creationId xmlns:a16="http://schemas.microsoft.com/office/drawing/2014/main" id="{83623D27-2FA3-4ABF-A514-21D9E8F535C7}"/>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a:off x="7462315" y="1623317"/>
            <a:ext cx="1148371" cy="1129546"/>
          </a:xfrm>
          <a:prstGeom prst="rect">
            <a:avLst/>
          </a:prstGeom>
          <a:noFill/>
          <a:ln>
            <a:noFill/>
          </a:ln>
        </p:spPr>
      </p:pic>
      <p:pic>
        <p:nvPicPr>
          <p:cNvPr id="30" name="Google Shape;144;p5">
            <a:extLst>
              <a:ext uri="{FF2B5EF4-FFF2-40B4-BE49-F238E27FC236}">
                <a16:creationId xmlns:a16="http://schemas.microsoft.com/office/drawing/2014/main" id="{5312DCA7-5EF2-415E-9B04-FD78A387AAF5}"/>
              </a:ext>
            </a:extLst>
          </p:cNvPr>
          <p:cNvPicPr preferRelativeResize="0"/>
          <p:nvPr/>
        </p:nvPicPr>
        <p:blipFill rotWithShape="1">
          <a:blip r:embed="rId5">
            <a:alphaModFix/>
          </a:blip>
          <a:srcRect/>
          <a:stretch/>
        </p:blipFill>
        <p:spPr>
          <a:xfrm>
            <a:off x="2843478" y="1644057"/>
            <a:ext cx="1177138" cy="1106727"/>
          </a:xfrm>
          <a:prstGeom prst="rect">
            <a:avLst/>
          </a:prstGeom>
          <a:noFill/>
          <a:ln>
            <a:noFill/>
          </a:ln>
        </p:spPr>
      </p:pic>
    </p:spTree>
    <p:extLst>
      <p:ext uri="{BB962C8B-B14F-4D97-AF65-F5344CB8AC3E}">
        <p14:creationId xmlns:p14="http://schemas.microsoft.com/office/powerpoint/2010/main" val="3284716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3029" r="8464"/>
          <a:stretch/>
        </p:blipFill>
        <p:spPr>
          <a:xfrm>
            <a:off x="-13649" y="-13648"/>
            <a:ext cx="3589361" cy="6858000"/>
          </a:xfrm>
          <a:prstGeom prst="rect">
            <a:avLst/>
          </a:prstGeom>
        </p:spPr>
      </p:pic>
      <p:sp>
        <p:nvSpPr>
          <p:cNvPr id="11" name="Rectangle 62"/>
          <p:cNvSpPr>
            <a:spLocks/>
          </p:cNvSpPr>
          <p:nvPr/>
        </p:nvSpPr>
        <p:spPr bwMode="auto">
          <a:xfrm>
            <a:off x="0" y="0"/>
            <a:ext cx="3575304" cy="6858000"/>
          </a:xfrm>
          <a:prstGeom prst="rect">
            <a:avLst/>
          </a:prstGeom>
          <a:solidFill>
            <a:srgbClr val="004B7D">
              <a:alpha val="91000"/>
            </a:srgbClr>
          </a:solidFill>
          <a:ln>
            <a:noFill/>
          </a:ln>
        </p:spPr>
        <p:txBody>
          <a:bodyPr lIns="0" tIns="0" rIns="0" bIns="0"/>
          <a:lstStyle/>
          <a:p>
            <a:endParaRPr lang="en-US" sz="2400" dirty="0"/>
          </a:p>
        </p:txBody>
      </p:sp>
      <p:grpSp>
        <p:nvGrpSpPr>
          <p:cNvPr id="4" name="Group 3"/>
          <p:cNvGrpSpPr/>
          <p:nvPr/>
        </p:nvGrpSpPr>
        <p:grpSpPr>
          <a:xfrm>
            <a:off x="9229715" y="6499377"/>
            <a:ext cx="279619" cy="190501"/>
            <a:chOff x="10892634" y="6464301"/>
            <a:chExt cx="279619" cy="190501"/>
          </a:xfrm>
        </p:grpSpPr>
        <p:sp>
          <p:nvSpPr>
            <p:cNvPr id="5"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6"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25</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7"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3" name="Rectangle 1"/>
          <p:cNvSpPr>
            <a:spLocks/>
          </p:cNvSpPr>
          <p:nvPr/>
        </p:nvSpPr>
        <p:spPr bwMode="auto">
          <a:xfrm>
            <a:off x="964406" y="663575"/>
            <a:ext cx="11227593" cy="41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chemeClr val="bg1"/>
                </a:solidFill>
                <a:latin typeface="Montserrat" panose="00000500000000000000" pitchFamily="2" charset="0"/>
                <a:sym typeface="Times New Roman"/>
              </a:rPr>
              <a:t>OUR CLIENTELE</a:t>
            </a:r>
            <a:endParaRPr lang="en-GB" sz="2200" b="1" dirty="0">
              <a:solidFill>
                <a:schemeClr val="bg1"/>
              </a:solidFill>
              <a:latin typeface="Montserrat" panose="00000500000000000000" pitchFamily="2" charset="0"/>
              <a:ea typeface="Times New Roman"/>
              <a:cs typeface="Times New Roman"/>
              <a:sym typeface="Times New Roman"/>
            </a:endParaRPr>
          </a:p>
        </p:txBody>
      </p:sp>
      <p:sp>
        <p:nvSpPr>
          <p:cNvPr id="8" name="Google Shape;525;p47"/>
          <p:cNvSpPr/>
          <p:nvPr/>
        </p:nvSpPr>
        <p:spPr>
          <a:xfrm>
            <a:off x="1046033"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0" name="Rectangle 5"/>
          <p:cNvSpPr>
            <a:spLocks/>
          </p:cNvSpPr>
          <p:nvPr/>
        </p:nvSpPr>
        <p:spPr bwMode="auto">
          <a:xfrm>
            <a:off x="1046032" y="2802671"/>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FINANCE, </a:t>
            </a:r>
            <a:endParaRPr lang="en-IN" sz="1200" b="1" dirty="0">
              <a:solidFill>
                <a:srgbClr val="004B7D"/>
              </a:solidFill>
              <a:latin typeface="Montserrat" panose="00000500000000000000" pitchFamily="2" charset="0"/>
            </a:endParaRPr>
          </a:p>
          <a:p>
            <a:pPr algn="ctr"/>
            <a:r>
              <a:rPr lang="en-US" sz="1200" b="1" dirty="0">
                <a:solidFill>
                  <a:srgbClr val="004B7D"/>
                </a:solidFill>
                <a:latin typeface="Montserrat" panose="00000500000000000000" pitchFamily="2" charset="0"/>
              </a:rPr>
              <a:t>BANKING AND FINANCIAL SERVICES </a:t>
            </a:r>
            <a:endParaRPr lang="en-IN" sz="1200" b="1" dirty="0">
              <a:solidFill>
                <a:srgbClr val="004B7D"/>
              </a:solidFill>
              <a:latin typeface="Montserrat" panose="00000500000000000000" pitchFamily="2" charset="0"/>
            </a:endParaRPr>
          </a:p>
        </p:txBody>
      </p:sp>
      <p:sp>
        <p:nvSpPr>
          <p:cNvPr id="39" name="Google Shape;525;p47"/>
          <p:cNvSpPr/>
          <p:nvPr/>
        </p:nvSpPr>
        <p:spPr>
          <a:xfrm>
            <a:off x="3247185"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dirty="0">
              <a:solidFill>
                <a:srgbClr val="000000"/>
              </a:solidFill>
              <a:latin typeface="Arial"/>
              <a:ea typeface="Arial"/>
              <a:cs typeface="Arial"/>
              <a:sym typeface="Arial"/>
            </a:endParaRPr>
          </a:p>
        </p:txBody>
      </p:sp>
      <p:sp>
        <p:nvSpPr>
          <p:cNvPr id="40" name="Rectangle 5"/>
          <p:cNvSpPr>
            <a:spLocks/>
          </p:cNvSpPr>
          <p:nvPr/>
        </p:nvSpPr>
        <p:spPr bwMode="auto">
          <a:xfrm>
            <a:off x="3247184" y="2802671"/>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MANUFACTURING, OIL &amp; GAS</a:t>
            </a:r>
            <a:endParaRPr lang="en-IN" sz="1200" b="1" dirty="0">
              <a:solidFill>
                <a:srgbClr val="004B7D"/>
              </a:solidFill>
              <a:latin typeface="Montserrat" panose="00000500000000000000" pitchFamily="2" charset="0"/>
            </a:endParaRPr>
          </a:p>
        </p:txBody>
      </p:sp>
      <p:sp>
        <p:nvSpPr>
          <p:cNvPr id="16" name="Google Shape;525;p47"/>
          <p:cNvSpPr/>
          <p:nvPr/>
        </p:nvSpPr>
        <p:spPr>
          <a:xfrm>
            <a:off x="5448337"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17" name="Rectangle 5"/>
          <p:cNvSpPr>
            <a:spLocks/>
          </p:cNvSpPr>
          <p:nvPr/>
        </p:nvSpPr>
        <p:spPr bwMode="auto">
          <a:xfrm>
            <a:off x="5448336" y="2802671"/>
            <a:ext cx="2055337"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AUTOMOBILES</a:t>
            </a:r>
            <a:endParaRPr lang="en-IN" sz="1200" b="1" dirty="0">
              <a:solidFill>
                <a:srgbClr val="004B7D"/>
              </a:solidFill>
              <a:latin typeface="Montserrat" panose="00000500000000000000" pitchFamily="2" charset="0"/>
            </a:endParaRPr>
          </a:p>
        </p:txBody>
      </p:sp>
      <p:sp>
        <p:nvSpPr>
          <p:cNvPr id="18" name="Google Shape;525;p47"/>
          <p:cNvSpPr/>
          <p:nvPr/>
        </p:nvSpPr>
        <p:spPr>
          <a:xfrm>
            <a:off x="7649488"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19" name="Rectangle 5"/>
          <p:cNvSpPr>
            <a:spLocks/>
          </p:cNvSpPr>
          <p:nvPr/>
        </p:nvSpPr>
        <p:spPr bwMode="auto">
          <a:xfrm>
            <a:off x="7649487" y="2802671"/>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STEEL</a:t>
            </a:r>
            <a:endParaRPr lang="en-IN" sz="1200" b="1" dirty="0">
              <a:solidFill>
                <a:srgbClr val="004B7D"/>
              </a:solidFill>
              <a:latin typeface="Montserrat" panose="00000500000000000000" pitchFamily="2" charset="0"/>
            </a:endParaRPr>
          </a:p>
        </p:txBody>
      </p:sp>
      <p:sp>
        <p:nvSpPr>
          <p:cNvPr id="21" name="Google Shape;525;p47"/>
          <p:cNvSpPr/>
          <p:nvPr/>
        </p:nvSpPr>
        <p:spPr>
          <a:xfrm>
            <a:off x="9895871"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2" name="Rectangle 5"/>
          <p:cNvSpPr>
            <a:spLocks/>
          </p:cNvSpPr>
          <p:nvPr/>
        </p:nvSpPr>
        <p:spPr bwMode="auto">
          <a:xfrm>
            <a:off x="9976104" y="2802671"/>
            <a:ext cx="1975104"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INFRASTRUCTURE </a:t>
            </a:r>
            <a:r>
              <a:rPr lang="en-US" sz="1200" dirty="0">
                <a:solidFill>
                  <a:srgbClr val="004B7D"/>
                </a:solidFill>
                <a:latin typeface="Montserrat" panose="00000500000000000000" pitchFamily="2" charset="0"/>
              </a:rPr>
              <a:t>(Airports, Power, Urban, Infra, Sports)</a:t>
            </a:r>
            <a:endParaRPr lang="en-IN" sz="1200" dirty="0">
              <a:solidFill>
                <a:srgbClr val="004B7D"/>
              </a:solidFill>
              <a:latin typeface="Montserrat" panose="00000500000000000000" pitchFamily="2" charset="0"/>
            </a:endParaRPr>
          </a:p>
        </p:txBody>
      </p:sp>
      <p:sp>
        <p:nvSpPr>
          <p:cNvPr id="9" name="Oval 8"/>
          <p:cNvSpPr/>
          <p:nvPr/>
        </p:nvSpPr>
        <p:spPr>
          <a:xfrm>
            <a:off x="1764792" y="2012257"/>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p:cNvSpPr/>
          <p:nvPr/>
        </p:nvSpPr>
        <p:spPr>
          <a:xfrm>
            <a:off x="3935748" y="2012257"/>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Oval 34"/>
          <p:cNvSpPr/>
          <p:nvPr/>
        </p:nvSpPr>
        <p:spPr>
          <a:xfrm>
            <a:off x="6187968" y="2012257"/>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Oval 35"/>
          <p:cNvSpPr/>
          <p:nvPr/>
        </p:nvSpPr>
        <p:spPr>
          <a:xfrm>
            <a:off x="8373373" y="2012257"/>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Oval 36"/>
          <p:cNvSpPr/>
          <p:nvPr/>
        </p:nvSpPr>
        <p:spPr>
          <a:xfrm>
            <a:off x="10629145" y="2012257"/>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8" name="Group 37"/>
          <p:cNvGrpSpPr/>
          <p:nvPr/>
        </p:nvGrpSpPr>
        <p:grpSpPr>
          <a:xfrm>
            <a:off x="1876015" y="2108540"/>
            <a:ext cx="347299" cy="347299"/>
            <a:chOff x="1876015" y="1975375"/>
            <a:chExt cx="347299" cy="347299"/>
          </a:xfrm>
        </p:grpSpPr>
        <p:pic>
          <p:nvPicPr>
            <p:cNvPr id="10" name="Picture 9"/>
            <p:cNvPicPr>
              <a:picLocks noChangeAspect="1"/>
            </p:cNvPicPr>
            <p:nvPr/>
          </p:nvPicPr>
          <p:blipFill>
            <a:blip r:embed="rId4"/>
            <a:stretch>
              <a:fillRect/>
            </a:stretch>
          </p:blipFill>
          <p:spPr>
            <a:xfrm>
              <a:off x="1876015" y="1975375"/>
              <a:ext cx="347299" cy="347299"/>
            </a:xfrm>
            <a:prstGeom prst="rect">
              <a:avLst/>
            </a:prstGeom>
          </p:spPr>
        </p:pic>
        <p:pic>
          <p:nvPicPr>
            <p:cNvPr id="33" name="Picture 32"/>
            <p:cNvPicPr>
              <a:picLocks noChangeAspect="1"/>
            </p:cNvPicPr>
            <p:nvPr/>
          </p:nvPicPr>
          <p:blipFill>
            <a:blip r:embed="rId5"/>
            <a:stretch>
              <a:fillRect/>
            </a:stretch>
          </p:blipFill>
          <p:spPr>
            <a:xfrm>
              <a:off x="1995120" y="2097699"/>
              <a:ext cx="109088" cy="170746"/>
            </a:xfrm>
            <a:prstGeom prst="rect">
              <a:avLst/>
            </a:prstGeom>
          </p:spPr>
        </p:pic>
      </p:grpSp>
      <p:sp>
        <p:nvSpPr>
          <p:cNvPr id="45" name="Google Shape;525;p47"/>
          <p:cNvSpPr/>
          <p:nvPr/>
        </p:nvSpPr>
        <p:spPr>
          <a:xfrm>
            <a:off x="1046033" y="3674394"/>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6" name="Rectangle 5"/>
          <p:cNvSpPr>
            <a:spLocks/>
          </p:cNvSpPr>
          <p:nvPr/>
        </p:nvSpPr>
        <p:spPr bwMode="auto">
          <a:xfrm>
            <a:off x="1046032" y="4715357"/>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SHIPPING, AIR LINES, PORTS &amp; LOGISTICS</a:t>
            </a:r>
            <a:endParaRPr lang="en-IN" sz="1200" b="1" dirty="0">
              <a:solidFill>
                <a:srgbClr val="004B7D"/>
              </a:solidFill>
              <a:latin typeface="Montserrat" panose="00000500000000000000" pitchFamily="2" charset="0"/>
            </a:endParaRPr>
          </a:p>
        </p:txBody>
      </p:sp>
      <p:sp>
        <p:nvSpPr>
          <p:cNvPr id="47" name="Google Shape;525;p47"/>
          <p:cNvSpPr/>
          <p:nvPr/>
        </p:nvSpPr>
        <p:spPr>
          <a:xfrm>
            <a:off x="3247185" y="3674394"/>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8" name="Rectangle 5"/>
          <p:cNvSpPr>
            <a:spLocks/>
          </p:cNvSpPr>
          <p:nvPr/>
        </p:nvSpPr>
        <p:spPr bwMode="auto">
          <a:xfrm>
            <a:off x="3247184" y="4715357"/>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MINING</a:t>
            </a:r>
            <a:endParaRPr lang="en-IN" sz="1200" b="1" dirty="0">
              <a:solidFill>
                <a:srgbClr val="004B7D"/>
              </a:solidFill>
              <a:latin typeface="Montserrat" panose="00000500000000000000" pitchFamily="2" charset="0"/>
            </a:endParaRPr>
          </a:p>
        </p:txBody>
      </p:sp>
      <p:sp>
        <p:nvSpPr>
          <p:cNvPr id="49" name="Google Shape;525;p47"/>
          <p:cNvSpPr/>
          <p:nvPr/>
        </p:nvSpPr>
        <p:spPr>
          <a:xfrm>
            <a:off x="5448337" y="3674394"/>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50" name="Rectangle 5"/>
          <p:cNvSpPr>
            <a:spLocks/>
          </p:cNvSpPr>
          <p:nvPr/>
        </p:nvSpPr>
        <p:spPr bwMode="auto">
          <a:xfrm>
            <a:off x="5448336" y="4715357"/>
            <a:ext cx="2055337"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HOSPITALITY &amp; </a:t>
            </a:r>
          </a:p>
          <a:p>
            <a:pPr algn="ctr"/>
            <a:r>
              <a:rPr lang="en-US" sz="1200" b="1" dirty="0">
                <a:solidFill>
                  <a:srgbClr val="004B7D"/>
                </a:solidFill>
                <a:latin typeface="Montserrat" panose="00000500000000000000" pitchFamily="2" charset="0"/>
              </a:rPr>
              <a:t>SERVICES</a:t>
            </a:r>
            <a:endParaRPr lang="en-IN" sz="1200" b="1" dirty="0">
              <a:solidFill>
                <a:srgbClr val="004B7D"/>
              </a:solidFill>
              <a:latin typeface="Montserrat" panose="00000500000000000000" pitchFamily="2" charset="0"/>
            </a:endParaRPr>
          </a:p>
        </p:txBody>
      </p:sp>
      <p:sp>
        <p:nvSpPr>
          <p:cNvPr id="55" name="Oval 54"/>
          <p:cNvSpPr/>
          <p:nvPr/>
        </p:nvSpPr>
        <p:spPr>
          <a:xfrm>
            <a:off x="1764792" y="3924943"/>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Oval 55"/>
          <p:cNvSpPr/>
          <p:nvPr/>
        </p:nvSpPr>
        <p:spPr>
          <a:xfrm>
            <a:off x="3935748" y="3924943"/>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Oval 56"/>
          <p:cNvSpPr/>
          <p:nvPr/>
        </p:nvSpPr>
        <p:spPr>
          <a:xfrm>
            <a:off x="6187968" y="3924943"/>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3" name="Picture 62"/>
          <p:cNvPicPr>
            <a:picLocks noChangeAspect="1"/>
          </p:cNvPicPr>
          <p:nvPr/>
        </p:nvPicPr>
        <p:blipFill>
          <a:blip r:embed="rId6"/>
          <a:stretch>
            <a:fillRect/>
          </a:stretch>
        </p:blipFill>
        <p:spPr>
          <a:xfrm>
            <a:off x="4061947" y="2101859"/>
            <a:ext cx="353980" cy="353980"/>
          </a:xfrm>
          <a:prstGeom prst="rect">
            <a:avLst/>
          </a:prstGeom>
        </p:spPr>
      </p:pic>
      <p:pic>
        <p:nvPicPr>
          <p:cNvPr id="64" name="Picture 63"/>
          <p:cNvPicPr>
            <a:picLocks noChangeAspect="1"/>
          </p:cNvPicPr>
          <p:nvPr/>
        </p:nvPicPr>
        <p:blipFill>
          <a:blip r:embed="rId7"/>
          <a:stretch>
            <a:fillRect/>
          </a:stretch>
        </p:blipFill>
        <p:spPr>
          <a:xfrm>
            <a:off x="6237230" y="2136654"/>
            <a:ext cx="477548" cy="328636"/>
          </a:xfrm>
          <a:prstGeom prst="rect">
            <a:avLst/>
          </a:prstGeom>
        </p:spPr>
      </p:pic>
      <p:pic>
        <p:nvPicPr>
          <p:cNvPr id="65" name="Picture 64"/>
          <p:cNvPicPr>
            <a:picLocks noChangeAspect="1"/>
          </p:cNvPicPr>
          <p:nvPr/>
        </p:nvPicPr>
        <p:blipFill>
          <a:blip r:embed="rId8"/>
          <a:stretch>
            <a:fillRect/>
          </a:stretch>
        </p:blipFill>
        <p:spPr>
          <a:xfrm>
            <a:off x="8473071" y="2118971"/>
            <a:ext cx="376676" cy="376676"/>
          </a:xfrm>
          <a:prstGeom prst="rect">
            <a:avLst/>
          </a:prstGeom>
        </p:spPr>
      </p:pic>
      <p:pic>
        <p:nvPicPr>
          <p:cNvPr id="66" name="Picture 65"/>
          <p:cNvPicPr>
            <a:picLocks noChangeAspect="1"/>
          </p:cNvPicPr>
          <p:nvPr/>
        </p:nvPicPr>
        <p:blipFill>
          <a:blip r:embed="rId9"/>
          <a:stretch>
            <a:fillRect/>
          </a:stretch>
        </p:blipFill>
        <p:spPr>
          <a:xfrm>
            <a:off x="10727643" y="2121718"/>
            <a:ext cx="386823" cy="373929"/>
          </a:xfrm>
          <a:prstGeom prst="rect">
            <a:avLst/>
          </a:prstGeom>
        </p:spPr>
      </p:pic>
      <p:pic>
        <p:nvPicPr>
          <p:cNvPr id="67" name="Picture 66"/>
          <p:cNvPicPr>
            <a:picLocks noChangeAspect="1"/>
          </p:cNvPicPr>
          <p:nvPr/>
        </p:nvPicPr>
        <p:blipFill>
          <a:blip r:embed="rId10"/>
          <a:stretch>
            <a:fillRect/>
          </a:stretch>
        </p:blipFill>
        <p:spPr>
          <a:xfrm>
            <a:off x="1843306" y="4003166"/>
            <a:ext cx="412715" cy="412715"/>
          </a:xfrm>
          <a:prstGeom prst="rect">
            <a:avLst/>
          </a:prstGeom>
        </p:spPr>
      </p:pic>
      <p:pic>
        <p:nvPicPr>
          <p:cNvPr id="68" name="Picture 67"/>
          <p:cNvPicPr>
            <a:picLocks noChangeAspect="1"/>
          </p:cNvPicPr>
          <p:nvPr/>
        </p:nvPicPr>
        <p:blipFill>
          <a:blip r:embed="rId11"/>
          <a:stretch>
            <a:fillRect/>
          </a:stretch>
        </p:blipFill>
        <p:spPr>
          <a:xfrm>
            <a:off x="4022968" y="4003166"/>
            <a:ext cx="404256" cy="404256"/>
          </a:xfrm>
          <a:prstGeom prst="rect">
            <a:avLst/>
          </a:prstGeom>
        </p:spPr>
      </p:pic>
      <p:pic>
        <p:nvPicPr>
          <p:cNvPr id="69" name="Picture 68"/>
          <p:cNvPicPr>
            <a:picLocks noChangeAspect="1"/>
          </p:cNvPicPr>
          <p:nvPr/>
        </p:nvPicPr>
        <p:blipFill>
          <a:blip r:embed="rId12"/>
          <a:stretch>
            <a:fillRect/>
          </a:stretch>
        </p:blipFill>
        <p:spPr>
          <a:xfrm>
            <a:off x="6274860" y="4003166"/>
            <a:ext cx="383636" cy="385420"/>
          </a:xfrm>
          <a:prstGeom prst="rect">
            <a:avLst/>
          </a:prstGeom>
        </p:spPr>
      </p:pic>
      <p:sp>
        <p:nvSpPr>
          <p:cNvPr id="53" name="Google Shape;525;p47">
            <a:extLst>
              <a:ext uri="{FF2B5EF4-FFF2-40B4-BE49-F238E27FC236}">
                <a16:creationId xmlns:a16="http://schemas.microsoft.com/office/drawing/2014/main" id="{355F741A-A0B8-4E20-AB8F-56ACB5D008EB}"/>
              </a:ext>
            </a:extLst>
          </p:cNvPr>
          <p:cNvSpPr/>
          <p:nvPr/>
        </p:nvSpPr>
        <p:spPr>
          <a:xfrm>
            <a:off x="9850639" y="372938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dirty="0">
              <a:solidFill>
                <a:srgbClr val="000000"/>
              </a:solidFill>
              <a:latin typeface="Arial"/>
              <a:ea typeface="Arial"/>
              <a:cs typeface="Arial"/>
              <a:sym typeface="Arial"/>
            </a:endParaRPr>
          </a:p>
        </p:txBody>
      </p:sp>
      <p:sp>
        <p:nvSpPr>
          <p:cNvPr id="54" name="Oval 53">
            <a:extLst>
              <a:ext uri="{FF2B5EF4-FFF2-40B4-BE49-F238E27FC236}">
                <a16:creationId xmlns:a16="http://schemas.microsoft.com/office/drawing/2014/main" id="{E925BAB4-EF2B-47EC-AFB7-E7E6834784B1}"/>
              </a:ext>
            </a:extLst>
          </p:cNvPr>
          <p:cNvSpPr/>
          <p:nvPr/>
        </p:nvSpPr>
        <p:spPr>
          <a:xfrm>
            <a:off x="10635503" y="3887571"/>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9" name="Picture 58">
            <a:extLst>
              <a:ext uri="{FF2B5EF4-FFF2-40B4-BE49-F238E27FC236}">
                <a16:creationId xmlns:a16="http://schemas.microsoft.com/office/drawing/2014/main" id="{D7EB0641-1C92-41B2-98FD-07CEC42C899A}"/>
              </a:ext>
            </a:extLst>
          </p:cNvPr>
          <p:cNvPicPr>
            <a:picLocks noChangeAspect="1"/>
          </p:cNvPicPr>
          <p:nvPr/>
        </p:nvPicPr>
        <p:blipFill>
          <a:blip r:embed="rId6"/>
          <a:stretch>
            <a:fillRect/>
          </a:stretch>
        </p:blipFill>
        <p:spPr>
          <a:xfrm>
            <a:off x="10791987" y="3991731"/>
            <a:ext cx="353980" cy="343804"/>
          </a:xfrm>
          <a:prstGeom prst="rect">
            <a:avLst/>
          </a:prstGeom>
        </p:spPr>
      </p:pic>
      <p:sp>
        <p:nvSpPr>
          <p:cNvPr id="60" name="Rectangle 5">
            <a:extLst>
              <a:ext uri="{FF2B5EF4-FFF2-40B4-BE49-F238E27FC236}">
                <a16:creationId xmlns:a16="http://schemas.microsoft.com/office/drawing/2014/main" id="{19E6669C-322B-4C29-B4A9-EA15237CFC1A}"/>
              </a:ext>
            </a:extLst>
          </p:cNvPr>
          <p:cNvSpPr>
            <a:spLocks/>
          </p:cNvSpPr>
          <p:nvPr/>
        </p:nvSpPr>
        <p:spPr bwMode="auto">
          <a:xfrm>
            <a:off x="9850638" y="4700016"/>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endParaRPr lang="en-IN" sz="1200" b="1" dirty="0">
              <a:solidFill>
                <a:srgbClr val="004B7D"/>
              </a:solidFill>
              <a:latin typeface="Montserrat" panose="00000500000000000000" pitchFamily="2" charset="0"/>
            </a:endParaRPr>
          </a:p>
        </p:txBody>
      </p:sp>
      <p:sp>
        <p:nvSpPr>
          <p:cNvPr id="61" name="Google Shape;525;p47">
            <a:extLst>
              <a:ext uri="{FF2B5EF4-FFF2-40B4-BE49-F238E27FC236}">
                <a16:creationId xmlns:a16="http://schemas.microsoft.com/office/drawing/2014/main" id="{905A6D5F-DF3A-430F-90A9-8D32EEE6B225}"/>
              </a:ext>
            </a:extLst>
          </p:cNvPr>
          <p:cNvSpPr/>
          <p:nvPr/>
        </p:nvSpPr>
        <p:spPr>
          <a:xfrm>
            <a:off x="7661151" y="3702172"/>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dirty="0">
              <a:solidFill>
                <a:srgbClr val="000000"/>
              </a:solidFill>
              <a:latin typeface="Arial"/>
              <a:ea typeface="Arial"/>
              <a:cs typeface="Arial"/>
              <a:sym typeface="Arial"/>
            </a:endParaRPr>
          </a:p>
        </p:txBody>
      </p:sp>
      <p:sp>
        <p:nvSpPr>
          <p:cNvPr id="62" name="Oval 61">
            <a:extLst>
              <a:ext uri="{FF2B5EF4-FFF2-40B4-BE49-F238E27FC236}">
                <a16:creationId xmlns:a16="http://schemas.microsoft.com/office/drawing/2014/main" id="{D59E9518-BA3B-4A59-9AA8-FBCD0B486152}"/>
              </a:ext>
            </a:extLst>
          </p:cNvPr>
          <p:cNvSpPr/>
          <p:nvPr/>
        </p:nvSpPr>
        <p:spPr>
          <a:xfrm>
            <a:off x="8373373" y="3793301"/>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71" name="Picture 70">
            <a:extLst>
              <a:ext uri="{FF2B5EF4-FFF2-40B4-BE49-F238E27FC236}">
                <a16:creationId xmlns:a16="http://schemas.microsoft.com/office/drawing/2014/main" id="{D580BEE8-092D-475E-BE07-14E553C09260}"/>
              </a:ext>
            </a:extLst>
          </p:cNvPr>
          <p:cNvPicPr>
            <a:picLocks noChangeAspect="1"/>
          </p:cNvPicPr>
          <p:nvPr/>
        </p:nvPicPr>
        <p:blipFill>
          <a:blip r:embed="rId13"/>
          <a:stretch>
            <a:fillRect/>
          </a:stretch>
        </p:blipFill>
        <p:spPr>
          <a:xfrm>
            <a:off x="8483382" y="3919328"/>
            <a:ext cx="366365" cy="364066"/>
          </a:xfrm>
          <a:prstGeom prst="rect">
            <a:avLst/>
          </a:prstGeom>
        </p:spPr>
      </p:pic>
      <p:sp>
        <p:nvSpPr>
          <p:cNvPr id="73" name="Rectangle 5">
            <a:extLst>
              <a:ext uri="{FF2B5EF4-FFF2-40B4-BE49-F238E27FC236}">
                <a16:creationId xmlns:a16="http://schemas.microsoft.com/office/drawing/2014/main" id="{6E023A15-77EF-49DE-A8A8-77471D41E204}"/>
              </a:ext>
            </a:extLst>
          </p:cNvPr>
          <p:cNvSpPr>
            <a:spLocks/>
          </p:cNvSpPr>
          <p:nvPr/>
        </p:nvSpPr>
        <p:spPr bwMode="auto">
          <a:xfrm>
            <a:off x="7661150" y="4653533"/>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FMCG, RETAIL AND TELECOM</a:t>
            </a:r>
            <a:endParaRPr lang="en-IN" sz="1200" b="1" dirty="0">
              <a:solidFill>
                <a:srgbClr val="004B7D"/>
              </a:solidFill>
              <a:latin typeface="Montserrat" panose="00000500000000000000" pitchFamily="2" charset="0"/>
            </a:endParaRPr>
          </a:p>
        </p:txBody>
      </p:sp>
      <p:sp>
        <p:nvSpPr>
          <p:cNvPr id="74" name="Rectangle 5">
            <a:extLst>
              <a:ext uri="{FF2B5EF4-FFF2-40B4-BE49-F238E27FC236}">
                <a16:creationId xmlns:a16="http://schemas.microsoft.com/office/drawing/2014/main" id="{91C1DE1B-8399-4FA5-BEBE-0FF41FF07F48}"/>
              </a:ext>
            </a:extLst>
          </p:cNvPr>
          <p:cNvSpPr>
            <a:spLocks/>
          </p:cNvSpPr>
          <p:nvPr/>
        </p:nvSpPr>
        <p:spPr bwMode="auto">
          <a:xfrm>
            <a:off x="9649166" y="4647455"/>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DIGITAL SERVICES, MEDIA &amp;  ENTERTAINMENT</a:t>
            </a:r>
            <a:endParaRPr lang="en-IN" sz="1200" b="1" dirty="0">
              <a:solidFill>
                <a:srgbClr val="004B7D"/>
              </a:solidFill>
              <a:latin typeface="Montserrat" panose="00000500000000000000" pitchFamily="2" charset="0"/>
            </a:endParaRPr>
          </a:p>
        </p:txBody>
      </p:sp>
    </p:spTree>
    <p:extLst>
      <p:ext uri="{BB962C8B-B14F-4D97-AF65-F5344CB8AC3E}">
        <p14:creationId xmlns:p14="http://schemas.microsoft.com/office/powerpoint/2010/main" val="715185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5759EEA-B2F6-4717-291A-67C8541A49E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bwMode="auto">
          <a:xfrm>
            <a:off x="0" y="549814"/>
            <a:ext cx="7928264" cy="5287075"/>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A7D5998E-5673-52DC-BB38-E36C804B1F99}"/>
              </a:ext>
            </a:extLst>
          </p:cNvPr>
          <p:cNvSpPr/>
          <p:nvPr/>
        </p:nvSpPr>
        <p:spPr>
          <a:xfrm>
            <a:off x="2275608" y="3783058"/>
            <a:ext cx="9916391" cy="2394006"/>
          </a:xfrm>
          <a:prstGeom prst="rect">
            <a:avLst/>
          </a:prstGeom>
          <a:solidFill>
            <a:srgbClr val="004B7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4" name="Title 1023">
            <a:extLst>
              <a:ext uri="{FF2B5EF4-FFF2-40B4-BE49-F238E27FC236}">
                <a16:creationId xmlns:a16="http://schemas.microsoft.com/office/drawing/2014/main" id="{F0AA2056-63C8-01FF-B993-A6CF44A5ED25}"/>
              </a:ext>
            </a:extLst>
          </p:cNvPr>
          <p:cNvSpPr>
            <a:spLocks noGrp="1"/>
          </p:cNvSpPr>
          <p:nvPr>
            <p:ph type="title"/>
          </p:nvPr>
        </p:nvSpPr>
        <p:spPr>
          <a:xfrm>
            <a:off x="2876478" y="3998478"/>
            <a:ext cx="4137386" cy="575795"/>
          </a:xfrm>
        </p:spPr>
        <p:txBody>
          <a:bodyPr lIns="0" rIns="0">
            <a:noAutofit/>
          </a:bodyPr>
          <a:lstStyle/>
          <a:p>
            <a:r>
              <a:rPr kumimoji="0" lang="en-US" sz="4000" b="1" i="0" u="none" strike="noStrike" kern="1200" cap="none" spc="0" normalizeH="0" baseline="0" noProof="0" dirty="0">
                <a:ln>
                  <a:noFill/>
                </a:ln>
                <a:solidFill>
                  <a:schemeClr val="bg1"/>
                </a:solidFill>
                <a:effectLst/>
                <a:uLnTx/>
                <a:uFillTx/>
                <a:latin typeface="Segoe UI" panose="020B0502040204020203" pitchFamily="34" charset="0"/>
                <a:ea typeface="Segoe UI Black" panose="020B0A02040204020203" pitchFamily="34" charset="0"/>
                <a:cs typeface="Segoe UI" panose="020B0502040204020203" pitchFamily="34" charset="0"/>
              </a:rPr>
              <a:t>Thank You….</a:t>
            </a:r>
            <a:endParaRPr lang="en-US" sz="4000" dirty="0">
              <a:solidFill>
                <a:schemeClr val="bg1"/>
              </a:solidFill>
            </a:endParaRPr>
          </a:p>
        </p:txBody>
      </p:sp>
      <p:cxnSp>
        <p:nvCxnSpPr>
          <p:cNvPr id="7" name="Straight Connector 6">
            <a:extLst>
              <a:ext uri="{FF2B5EF4-FFF2-40B4-BE49-F238E27FC236}">
                <a16:creationId xmlns:a16="http://schemas.microsoft.com/office/drawing/2014/main" id="{E5260032-ED23-C4F8-45B5-73D00517381C}"/>
              </a:ext>
            </a:extLst>
          </p:cNvPr>
          <p:cNvCxnSpPr>
            <a:cxnSpLocks/>
          </p:cNvCxnSpPr>
          <p:nvPr/>
        </p:nvCxnSpPr>
        <p:spPr>
          <a:xfrm>
            <a:off x="2984180" y="4574273"/>
            <a:ext cx="7959437"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
        <p:nvSpPr>
          <p:cNvPr id="9" name="Google Shape;181;p10"/>
          <p:cNvSpPr txBox="1"/>
          <p:nvPr/>
        </p:nvSpPr>
        <p:spPr>
          <a:xfrm>
            <a:off x="3148493" y="4702267"/>
            <a:ext cx="4778492" cy="2203167"/>
          </a:xfrm>
          <a:prstGeom prst="rect">
            <a:avLst/>
          </a:prstGeom>
          <a:noFill/>
          <a:ln>
            <a:noFill/>
          </a:ln>
        </p:spPr>
        <p:txBody>
          <a:bodyPr spcFirstLastPara="1" wrap="square" lIns="0" tIns="12700" rIns="0" bIns="0" anchor="t" anchorCtr="0">
            <a:spAutoFit/>
          </a:bodyPr>
          <a:lstStyle/>
          <a:p>
            <a:pPr marL="12700" algn="just">
              <a:lnSpc>
                <a:spcPct val="150000"/>
              </a:lnSpc>
              <a:spcBef>
                <a:spcPts val="100"/>
              </a:spcBef>
            </a:pPr>
            <a:r>
              <a:rPr lang="en-US" sz="1400" b="1" dirty="0">
                <a:solidFill>
                  <a:srgbClr val="57D3FF"/>
                </a:solidFill>
                <a:latin typeface="Montserrat" panose="00000500000000000000" pitchFamily="2" charset="0"/>
                <a:ea typeface="Calibri"/>
                <a:cs typeface="Calibri"/>
                <a:sym typeface="Calibri"/>
              </a:rPr>
              <a:t>B K Mahabalesh, </a:t>
            </a:r>
            <a:r>
              <a:rPr lang="en-US" sz="1400" i="1" dirty="0">
                <a:solidFill>
                  <a:srgbClr val="57D3FF"/>
                </a:solidFill>
                <a:latin typeface="Montserrat" panose="00000500000000000000" pitchFamily="2" charset="0"/>
                <a:ea typeface="Calibri"/>
                <a:cs typeface="Calibri"/>
                <a:sym typeface="Calibri"/>
              </a:rPr>
              <a:t>Senior Partner </a:t>
            </a:r>
          </a:p>
          <a:p>
            <a:pPr marL="12700" algn="just">
              <a:lnSpc>
                <a:spcPct val="150000"/>
              </a:lnSpc>
              <a:spcBef>
                <a:spcPts val="100"/>
              </a:spcBef>
            </a:pPr>
            <a:r>
              <a:rPr lang="en-US" sz="1100" dirty="0">
                <a:solidFill>
                  <a:schemeClr val="bg1"/>
                </a:solidFill>
                <a:latin typeface="Montserrat" panose="00000500000000000000" pitchFamily="2" charset="0"/>
                <a:ea typeface="Calibri"/>
                <a:cs typeface="Calibri"/>
                <a:sym typeface="Calibri"/>
              </a:rPr>
              <a:t>Phone + </a:t>
            </a: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91 9686155900</a:t>
            </a:r>
          </a:p>
          <a:p>
            <a:pPr marL="12700" algn="just">
              <a:lnSpc>
                <a:spcPct val="150000"/>
              </a:lnSpc>
              <a:spcBef>
                <a:spcPts val="100"/>
              </a:spcBef>
            </a:pP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Email : bkm59@hotmail.com</a:t>
            </a:r>
          </a:p>
          <a:p>
            <a:pPr marL="12700" algn="just">
              <a:lnSpc>
                <a:spcPct val="150000"/>
              </a:lnSpc>
              <a:spcBef>
                <a:spcPts val="100"/>
              </a:spcBef>
            </a:pP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No. 13, Rajashri, Rainbow Drive, </a:t>
            </a:r>
            <a:r>
              <a:rPr lang="en-US" sz="1100" dirty="0" err="1">
                <a:solidFill>
                  <a:schemeClr val="bg1"/>
                </a:solidFill>
                <a:latin typeface="Montserrat" panose="00000500000000000000" pitchFamily="2" charset="0"/>
                <a:ea typeface="Calibri" panose="020F0502020204030204" pitchFamily="34" charset="0"/>
                <a:cs typeface="Times New Roman" panose="02020603050405020304" pitchFamily="18" charset="0"/>
              </a:rPr>
              <a:t>Sarjapura</a:t>
            </a: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 Road, </a:t>
            </a:r>
          </a:p>
          <a:p>
            <a:pPr marL="12700" algn="just">
              <a:lnSpc>
                <a:spcPct val="150000"/>
              </a:lnSpc>
              <a:spcBef>
                <a:spcPts val="100"/>
              </a:spcBef>
            </a:pP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Bengaluru – 560 035</a:t>
            </a:r>
          </a:p>
          <a:p>
            <a:pPr marL="12700" algn="just">
              <a:lnSpc>
                <a:spcPct val="150000"/>
              </a:lnSpc>
              <a:spcBef>
                <a:spcPts val="100"/>
              </a:spcBef>
            </a:pPr>
            <a:endParaRPr lang="en-US" sz="1100" dirty="0">
              <a:solidFill>
                <a:schemeClr val="bg1"/>
              </a:solidFill>
              <a:latin typeface="Montserrat" panose="00000500000000000000" pitchFamily="2" charset="0"/>
              <a:ea typeface="Calibri"/>
              <a:cs typeface="Calibri"/>
              <a:sym typeface="Calibri"/>
            </a:endParaRPr>
          </a:p>
          <a:p>
            <a:pPr marL="12700" algn="just">
              <a:lnSpc>
                <a:spcPct val="150000"/>
              </a:lnSpc>
              <a:spcBef>
                <a:spcPts val="100"/>
              </a:spcBef>
            </a:pPr>
            <a:r>
              <a:rPr lang="en-US" sz="1100" dirty="0">
                <a:solidFill>
                  <a:schemeClr val="bg1"/>
                </a:solidFill>
                <a:latin typeface="Montserrat" panose="00000500000000000000" pitchFamily="2" charset="0"/>
                <a:ea typeface="Calibri"/>
                <a:cs typeface="Calibri"/>
                <a:sym typeface="Calibri"/>
              </a:rPr>
              <a:t>  </a:t>
            </a:r>
          </a:p>
          <a:p>
            <a:pPr marL="12700" lvl="0">
              <a:lnSpc>
                <a:spcPct val="150000"/>
              </a:lnSpc>
              <a:spcBef>
                <a:spcPts val="100"/>
              </a:spcBef>
            </a:pPr>
            <a:endParaRPr lang="en-US" sz="1100" dirty="0">
              <a:solidFill>
                <a:schemeClr val="bg1"/>
              </a:solidFill>
              <a:latin typeface="Montserrat" panose="00000500000000000000" pitchFamily="2" charset="0"/>
              <a:ea typeface="Calibri"/>
              <a:cs typeface="Calibri"/>
              <a:sym typeface="Calibri"/>
            </a:endParaRPr>
          </a:p>
        </p:txBody>
      </p:sp>
      <p:sp>
        <p:nvSpPr>
          <p:cNvPr id="10" name="Google Shape;181;p10"/>
          <p:cNvSpPr txBox="1"/>
          <p:nvPr/>
        </p:nvSpPr>
        <p:spPr>
          <a:xfrm>
            <a:off x="8394596" y="4702267"/>
            <a:ext cx="4778492" cy="1110560"/>
          </a:xfrm>
          <a:prstGeom prst="rect">
            <a:avLst/>
          </a:prstGeom>
          <a:noFill/>
          <a:ln>
            <a:noFill/>
          </a:ln>
        </p:spPr>
        <p:txBody>
          <a:bodyPr spcFirstLastPara="1" wrap="square" lIns="0" tIns="12700" rIns="0" bIns="0" anchor="t" anchorCtr="0">
            <a:spAutoFit/>
          </a:bodyPr>
          <a:lstStyle/>
          <a:p>
            <a:pPr marL="12700" lvl="0" algn="just">
              <a:lnSpc>
                <a:spcPct val="150000"/>
              </a:lnSpc>
            </a:pPr>
            <a:r>
              <a:rPr lang="en-US" sz="1400" b="1" dirty="0">
                <a:solidFill>
                  <a:srgbClr val="57D3FF"/>
                </a:solidFill>
                <a:latin typeface="Montserrat" panose="00000500000000000000" pitchFamily="2" charset="0"/>
                <a:ea typeface="Calibri"/>
                <a:cs typeface="Calibri"/>
                <a:sym typeface="Calibri"/>
              </a:rPr>
              <a:t>B V Madhusudana Babu, </a:t>
            </a:r>
            <a:r>
              <a:rPr lang="en-US" sz="1400" i="1" dirty="0">
                <a:solidFill>
                  <a:srgbClr val="57D3FF"/>
                </a:solidFill>
                <a:latin typeface="Montserrat" panose="00000500000000000000" pitchFamily="2" charset="0"/>
                <a:ea typeface="Calibri"/>
                <a:cs typeface="Calibri"/>
                <a:sym typeface="Calibri"/>
              </a:rPr>
              <a:t>Senior</a:t>
            </a:r>
            <a:r>
              <a:rPr lang="en-US" sz="1400" b="1" dirty="0">
                <a:solidFill>
                  <a:srgbClr val="57D3FF"/>
                </a:solidFill>
                <a:latin typeface="Montserrat" panose="00000500000000000000" pitchFamily="2" charset="0"/>
                <a:ea typeface="Calibri"/>
                <a:cs typeface="Calibri"/>
                <a:sym typeface="Calibri"/>
              </a:rPr>
              <a:t> </a:t>
            </a:r>
            <a:r>
              <a:rPr lang="en-US" sz="1400" i="1" dirty="0">
                <a:solidFill>
                  <a:srgbClr val="57D3FF"/>
                </a:solidFill>
                <a:latin typeface="Montserrat" panose="00000500000000000000" pitchFamily="2" charset="0"/>
                <a:ea typeface="Calibri"/>
                <a:cs typeface="Calibri"/>
                <a:sym typeface="Calibri"/>
              </a:rPr>
              <a:t>Partner</a:t>
            </a:r>
          </a:p>
          <a:p>
            <a:pPr marL="12700" lvl="0" algn="just">
              <a:lnSpc>
                <a:spcPct val="150000"/>
              </a:lnSpc>
            </a:pPr>
            <a:r>
              <a:rPr lang="en-US" sz="1100" dirty="0">
                <a:solidFill>
                  <a:schemeClr val="bg1"/>
                </a:solidFill>
                <a:latin typeface="Montserrat" panose="00000500000000000000" pitchFamily="2" charset="0"/>
                <a:ea typeface="Calibri"/>
                <a:cs typeface="Calibri"/>
                <a:sym typeface="Calibri"/>
              </a:rPr>
              <a:t>Phone: +91 9177235556,</a:t>
            </a:r>
          </a:p>
          <a:p>
            <a:pPr marL="12700" lvl="0" algn="just">
              <a:lnSpc>
                <a:spcPct val="150000"/>
              </a:lnSpc>
            </a:pPr>
            <a:r>
              <a:rPr lang="en-US" sz="1100" dirty="0">
                <a:solidFill>
                  <a:schemeClr val="bg1"/>
                </a:solidFill>
                <a:latin typeface="Montserrat" panose="00000500000000000000" pitchFamily="2" charset="0"/>
                <a:ea typeface="Calibri"/>
                <a:cs typeface="Calibri"/>
                <a:sym typeface="Calibri"/>
              </a:rPr>
              <a:t>Email: madhusudana1958@gmail.com</a:t>
            </a:r>
          </a:p>
          <a:p>
            <a:pPr marL="12700" algn="just">
              <a:lnSpc>
                <a:spcPct val="150000"/>
              </a:lnSpc>
              <a:spcBef>
                <a:spcPts val="100"/>
              </a:spcBef>
            </a:pPr>
            <a:r>
              <a:rPr lang="en-US" sz="1100" dirty="0">
                <a:solidFill>
                  <a:schemeClr val="bg1"/>
                </a:solidFill>
                <a:latin typeface="Montserrat" panose="00000500000000000000" pitchFamily="2" charset="0"/>
                <a:ea typeface="Gill Sans"/>
                <a:cs typeface="Gill Sans"/>
                <a:sym typeface="Gill Sans"/>
              </a:rPr>
              <a:t>No. 188, Gandhi Road, Tirupati – 517 501</a:t>
            </a:r>
            <a:endParaRPr lang="en-US" sz="1100" dirty="0">
              <a:solidFill>
                <a:schemeClr val="bg1"/>
              </a:solidFill>
              <a:latin typeface="Montserrat" panose="00000500000000000000" pitchFamily="2" charset="0"/>
              <a:ea typeface="Calibri"/>
              <a:cs typeface="Calibri"/>
              <a:sym typeface="Calibri"/>
            </a:endParaRPr>
          </a:p>
        </p:txBody>
      </p:sp>
      <p:pic>
        <p:nvPicPr>
          <p:cNvPr id="2" name="Picture 1"/>
          <p:cNvPicPr>
            <a:picLocks noChangeAspect="1"/>
          </p:cNvPicPr>
          <p:nvPr/>
        </p:nvPicPr>
        <p:blipFill>
          <a:blip r:embed="rId5"/>
          <a:stretch>
            <a:fillRect/>
          </a:stretch>
        </p:blipFill>
        <p:spPr>
          <a:xfrm>
            <a:off x="2939078" y="5076249"/>
            <a:ext cx="104633" cy="182807"/>
          </a:xfrm>
          <a:prstGeom prst="rect">
            <a:avLst/>
          </a:prstGeom>
        </p:spPr>
      </p:pic>
      <p:pic>
        <p:nvPicPr>
          <p:cNvPr id="3" name="Picture 2"/>
          <p:cNvPicPr>
            <a:picLocks noChangeAspect="1"/>
          </p:cNvPicPr>
          <p:nvPr/>
        </p:nvPicPr>
        <p:blipFill>
          <a:blip r:embed="rId6"/>
          <a:stretch>
            <a:fillRect/>
          </a:stretch>
        </p:blipFill>
        <p:spPr>
          <a:xfrm>
            <a:off x="2918312" y="5383373"/>
            <a:ext cx="159660" cy="112353"/>
          </a:xfrm>
          <a:prstGeom prst="rect">
            <a:avLst/>
          </a:prstGeom>
        </p:spPr>
      </p:pic>
      <p:pic>
        <p:nvPicPr>
          <p:cNvPr id="5" name="Picture 4"/>
          <p:cNvPicPr>
            <a:picLocks noChangeAspect="1"/>
          </p:cNvPicPr>
          <p:nvPr/>
        </p:nvPicPr>
        <p:blipFill>
          <a:blip r:embed="rId7"/>
          <a:stretch>
            <a:fillRect/>
          </a:stretch>
        </p:blipFill>
        <p:spPr>
          <a:xfrm>
            <a:off x="2948477" y="5622774"/>
            <a:ext cx="121183" cy="166970"/>
          </a:xfrm>
          <a:prstGeom prst="rect">
            <a:avLst/>
          </a:prstGeom>
        </p:spPr>
      </p:pic>
      <p:pic>
        <p:nvPicPr>
          <p:cNvPr id="14" name="Picture 13"/>
          <p:cNvPicPr>
            <a:picLocks noChangeAspect="1"/>
          </p:cNvPicPr>
          <p:nvPr/>
        </p:nvPicPr>
        <p:blipFill>
          <a:blip r:embed="rId5"/>
          <a:stretch>
            <a:fillRect/>
          </a:stretch>
        </p:blipFill>
        <p:spPr>
          <a:xfrm>
            <a:off x="8136428" y="5078431"/>
            <a:ext cx="104633" cy="182807"/>
          </a:xfrm>
          <a:prstGeom prst="rect">
            <a:avLst/>
          </a:prstGeom>
        </p:spPr>
      </p:pic>
      <p:pic>
        <p:nvPicPr>
          <p:cNvPr id="15" name="Picture 14"/>
          <p:cNvPicPr>
            <a:picLocks noChangeAspect="1"/>
          </p:cNvPicPr>
          <p:nvPr/>
        </p:nvPicPr>
        <p:blipFill>
          <a:blip r:embed="rId6"/>
          <a:stretch>
            <a:fillRect/>
          </a:stretch>
        </p:blipFill>
        <p:spPr>
          <a:xfrm>
            <a:off x="8115662" y="5385555"/>
            <a:ext cx="159660" cy="112353"/>
          </a:xfrm>
          <a:prstGeom prst="rect">
            <a:avLst/>
          </a:prstGeom>
        </p:spPr>
      </p:pic>
      <p:pic>
        <p:nvPicPr>
          <p:cNvPr id="16" name="Picture 15"/>
          <p:cNvPicPr>
            <a:picLocks noChangeAspect="1"/>
          </p:cNvPicPr>
          <p:nvPr/>
        </p:nvPicPr>
        <p:blipFill>
          <a:blip r:embed="rId7"/>
          <a:stretch>
            <a:fillRect/>
          </a:stretch>
        </p:blipFill>
        <p:spPr>
          <a:xfrm>
            <a:off x="8145827" y="5624956"/>
            <a:ext cx="121183" cy="166970"/>
          </a:xfrm>
          <a:prstGeom prst="rect">
            <a:avLst/>
          </a:prstGeom>
        </p:spPr>
      </p:pic>
      <p:cxnSp>
        <p:nvCxnSpPr>
          <p:cNvPr id="8" name="Straight Connector 7"/>
          <p:cNvCxnSpPr/>
          <p:nvPr/>
        </p:nvCxnSpPr>
        <p:spPr>
          <a:xfrm>
            <a:off x="7329488" y="4702267"/>
            <a:ext cx="0" cy="1350042"/>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9229715" y="6499377"/>
            <a:ext cx="279619" cy="190501"/>
            <a:chOff x="10892634" y="6464301"/>
            <a:chExt cx="279619" cy="190501"/>
          </a:xfrm>
        </p:grpSpPr>
        <p:sp>
          <p:nvSpPr>
            <p:cNvPr id="20"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1"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21C119D1-927E-4F41-8CE5-D68ADECA943D}" type="slidenum">
                <a:rPr lang="en-US" sz="933" smtClean="0">
                  <a:solidFill>
                    <a:srgbClr val="FFFFFF"/>
                  </a:solidFill>
                  <a:latin typeface="Montserrat-Regular" charset="0"/>
                  <a:ea typeface="ＭＳ Ｐゴシック" charset="0"/>
                  <a:cs typeface="Montserrat-Regular" charset="0"/>
                  <a:sym typeface="Montserrat-Regular" charset="0"/>
                </a:rPr>
                <a:t>26</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22"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Tree>
    <p:extLst>
      <p:ext uri="{BB962C8B-B14F-4D97-AF65-F5344CB8AC3E}">
        <p14:creationId xmlns:p14="http://schemas.microsoft.com/office/powerpoint/2010/main" val="2212445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2158</TotalTime>
  <Words>3622</Words>
  <Application>Microsoft Office PowerPoint</Application>
  <PresentationFormat>Widescreen</PresentationFormat>
  <Paragraphs>726</Paragraphs>
  <Slides>26</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vt:lpstr>
      <vt:lpstr>Calibri</vt:lpstr>
      <vt:lpstr>Calibri Light</vt:lpstr>
      <vt:lpstr>Gill Sans</vt:lpstr>
      <vt:lpstr>Montserrat</vt:lpstr>
      <vt:lpstr>Montserrat-Bold</vt:lpstr>
      <vt:lpstr>Montserrat-Regular</vt:lpstr>
      <vt:lpstr>Roboto Black</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Bandi Madhu</cp:lastModifiedBy>
  <cp:revision>372</cp:revision>
  <dcterms:created xsi:type="dcterms:W3CDTF">2024-03-01T11:22:06Z</dcterms:created>
  <dcterms:modified xsi:type="dcterms:W3CDTF">2026-01-26T06:17:43Z</dcterms:modified>
</cp:coreProperties>
</file>